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9" r:id="rId2"/>
    <p:sldId id="321" r:id="rId3"/>
    <p:sldId id="324" r:id="rId4"/>
    <p:sldId id="325" r:id="rId5"/>
    <p:sldId id="326" r:id="rId6"/>
    <p:sldId id="327" r:id="rId7"/>
    <p:sldId id="328" r:id="rId8"/>
    <p:sldId id="341" r:id="rId9"/>
    <p:sldId id="330" r:id="rId10"/>
    <p:sldId id="334" r:id="rId11"/>
    <p:sldId id="333" r:id="rId12"/>
    <p:sldId id="332" r:id="rId13"/>
    <p:sldId id="335" r:id="rId14"/>
    <p:sldId id="307" r:id="rId15"/>
    <p:sldId id="308" r:id="rId16"/>
    <p:sldId id="301" r:id="rId17"/>
    <p:sldId id="303" r:id="rId18"/>
    <p:sldId id="302" r:id="rId19"/>
    <p:sldId id="339" r:id="rId20"/>
    <p:sldId id="270" r:id="rId21"/>
    <p:sldId id="306" r:id="rId22"/>
    <p:sldId id="268" r:id="rId23"/>
    <p:sldId id="343" r:id="rId24"/>
  </p:sldIdLst>
  <p:sldSz cx="9144000" cy="6858000" type="screen4x3"/>
  <p:notesSz cx="6797675" cy="9928225"/>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94"/>
    <a:srgbClr val="F8F8F8"/>
    <a:srgbClr val="EAEAEA"/>
    <a:srgbClr val="DDDDDD"/>
    <a:srgbClr val="EDBA36"/>
    <a:srgbClr val="FFCC00"/>
    <a:srgbClr val="FFDB6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3" autoAdjust="0"/>
    <p:restoredTop sz="81434" autoAdjust="0"/>
  </p:normalViewPr>
  <p:slideViewPr>
    <p:cSldViewPr>
      <p:cViewPr varScale="1">
        <p:scale>
          <a:sx n="94" d="100"/>
          <a:sy n="94" d="100"/>
        </p:scale>
        <p:origin x="211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74" y="-84"/>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967"/>
          </a:xfrm>
          <a:prstGeom prst="rect">
            <a:avLst/>
          </a:prstGeom>
        </p:spPr>
        <p:txBody>
          <a:bodyPr vert="horz" lIns="91440" tIns="45720" rIns="91440" bIns="45720" rtlCol="0"/>
          <a:lstStyle>
            <a:lvl1pPr algn="l" eaLnBrk="1" hangingPunct="1">
              <a:defRPr sz="1200"/>
            </a:lvl1pPr>
          </a:lstStyle>
          <a:p>
            <a:pPr>
              <a:defRPr/>
            </a:pPr>
            <a:endParaRPr lang="de-DE"/>
          </a:p>
        </p:txBody>
      </p:sp>
      <p:sp>
        <p:nvSpPr>
          <p:cNvPr id="3" name="Datumsplatzhalter 2"/>
          <p:cNvSpPr>
            <a:spLocks noGrp="1"/>
          </p:cNvSpPr>
          <p:nvPr>
            <p:ph type="dt" sz="quarter" idx="1"/>
          </p:nvPr>
        </p:nvSpPr>
        <p:spPr>
          <a:xfrm>
            <a:off x="3849688" y="0"/>
            <a:ext cx="2946400" cy="496967"/>
          </a:xfrm>
          <a:prstGeom prst="rect">
            <a:avLst/>
          </a:prstGeom>
        </p:spPr>
        <p:txBody>
          <a:bodyPr vert="horz" lIns="91440" tIns="45720" rIns="91440" bIns="45720" rtlCol="0"/>
          <a:lstStyle>
            <a:lvl1pPr algn="r" eaLnBrk="1" hangingPunct="1">
              <a:defRPr sz="1200"/>
            </a:lvl1pPr>
          </a:lstStyle>
          <a:p>
            <a:pPr>
              <a:defRPr/>
            </a:pPr>
            <a:fld id="{B088B404-76E1-473A-8A39-21B926A176A5}" type="datetimeFigureOut">
              <a:rPr lang="de-DE"/>
              <a:pPr>
                <a:defRPr/>
              </a:pPr>
              <a:t>11.11.2020</a:t>
            </a:fld>
            <a:endParaRPr lang="de-DE" dirty="0"/>
          </a:p>
        </p:txBody>
      </p:sp>
      <p:sp>
        <p:nvSpPr>
          <p:cNvPr id="4" name="Fußzeilenplatzhalter 3"/>
          <p:cNvSpPr>
            <a:spLocks noGrp="1"/>
          </p:cNvSpPr>
          <p:nvPr>
            <p:ph type="ftr" sz="quarter" idx="2"/>
          </p:nvPr>
        </p:nvSpPr>
        <p:spPr>
          <a:xfrm>
            <a:off x="0" y="9429671"/>
            <a:ext cx="2946400" cy="496966"/>
          </a:xfrm>
          <a:prstGeom prst="rect">
            <a:avLst/>
          </a:prstGeom>
        </p:spPr>
        <p:txBody>
          <a:bodyPr vert="horz" lIns="91440" tIns="45720" rIns="91440" bIns="45720" rtlCol="0" anchor="b"/>
          <a:lstStyle>
            <a:lvl1pPr algn="l" eaLnBrk="1" hangingPunct="1">
              <a:defRPr sz="1200"/>
            </a:lvl1pPr>
          </a:lstStyle>
          <a:p>
            <a:pPr>
              <a:defRPr/>
            </a:pPr>
            <a:endParaRPr lang="de-DE"/>
          </a:p>
        </p:txBody>
      </p:sp>
      <p:sp>
        <p:nvSpPr>
          <p:cNvPr id="5" name="Foliennummernplatzhalter 4"/>
          <p:cNvSpPr>
            <a:spLocks noGrp="1"/>
          </p:cNvSpPr>
          <p:nvPr>
            <p:ph type="sldNum" sz="quarter" idx="3"/>
          </p:nvPr>
        </p:nvSpPr>
        <p:spPr>
          <a:xfrm>
            <a:off x="3849688" y="9429671"/>
            <a:ext cx="2946400" cy="496966"/>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FE467EF-0D00-4217-B3E6-0D5151F34ABC}"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14339" name="Rectangle 3"/>
          <p:cNvSpPr>
            <a:spLocks noGrp="1" noChangeArrowheads="1"/>
          </p:cNvSpPr>
          <p:nvPr>
            <p:ph type="dt" idx="1"/>
          </p:nvPr>
        </p:nvSpPr>
        <p:spPr bwMode="auto">
          <a:xfrm>
            <a:off x="3851275" y="0"/>
            <a:ext cx="2946400"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06463" y="4717218"/>
            <a:ext cx="4984750" cy="44679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342" name="Rectangle 6"/>
          <p:cNvSpPr>
            <a:spLocks noGrp="1" noChangeArrowheads="1"/>
          </p:cNvSpPr>
          <p:nvPr>
            <p:ph type="ftr" sz="quarter" idx="4"/>
          </p:nvPr>
        </p:nvSpPr>
        <p:spPr bwMode="auto">
          <a:xfrm>
            <a:off x="0" y="9431258"/>
            <a:ext cx="2946400"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p>
        </p:txBody>
      </p:sp>
      <p:sp>
        <p:nvSpPr>
          <p:cNvPr id="14343" name="Rectangle 7"/>
          <p:cNvSpPr>
            <a:spLocks noGrp="1" noChangeArrowheads="1"/>
          </p:cNvSpPr>
          <p:nvPr>
            <p:ph type="sldNum" sz="quarter" idx="5"/>
          </p:nvPr>
        </p:nvSpPr>
        <p:spPr bwMode="auto">
          <a:xfrm>
            <a:off x="3851275" y="9431258"/>
            <a:ext cx="2946400"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8370BB-0809-44EE-A0FA-30EFF58AE2DD}"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sz="1200" kern="1200" dirty="0" smtClean="0">
                <a:solidFill>
                  <a:schemeClr val="tx1"/>
                </a:solidFill>
                <a:effectLst/>
                <a:latin typeface="Times New Roman" pitchFamily="18" charset="0"/>
                <a:ea typeface="+mn-ea"/>
                <a:cs typeface="+mn-cs"/>
              </a:rPr>
              <a:t>Sehr geehrte Eltern, sehr geehrte Erziehungsberechtigte,</a:t>
            </a:r>
          </a:p>
          <a:p>
            <a:r>
              <a:rPr lang="de-DE" sz="1200" kern="1200" dirty="0" smtClean="0">
                <a:solidFill>
                  <a:schemeClr val="tx1"/>
                </a:solidFill>
                <a:effectLst/>
                <a:latin typeface="Times New Roman" pitchFamily="18" charset="0"/>
                <a:ea typeface="+mn-ea"/>
                <a:cs typeface="+mn-cs"/>
              </a:rPr>
              <a:t> mit der nachfolgenden Präsentation möchten wir Sie zum Wechsel von der Grundschule in den Bildungsgang einer weiterführenden Schule informieren</a:t>
            </a:r>
          </a:p>
          <a:p>
            <a:pPr eaLnBrk="1" hangingPunct="1">
              <a:spcBef>
                <a:spcPct val="0"/>
              </a:spcBef>
            </a:pPr>
            <a:endParaRPr lang="de-DE" altLang="de-DE" dirty="0">
              <a:latin typeface="Arial" panose="020B0604020202020204" pitchFamily="34" charset="0"/>
              <a:cs typeface="Arial" panose="020B0604020202020204" pitchFamily="34" charset="0"/>
              <a:sym typeface="Wingdings" panose="05000000000000000000" pitchFamily="2" charset="2"/>
            </a:endParaRP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7740A-01CB-497C-B174-354A72B4D1BF}" type="slidenum">
              <a:rPr lang="de-DE" altLang="de-DE"/>
              <a:pPr>
                <a:spcBef>
                  <a:spcPct val="0"/>
                </a:spcBef>
              </a:pPr>
              <a:t>1</a:t>
            </a:fld>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a:ln/>
        </p:spPr>
      </p:sp>
      <p:sp>
        <p:nvSpPr>
          <p:cNvPr id="256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de-DE" sz="1200" kern="1200" dirty="0" smtClean="0">
                <a:solidFill>
                  <a:schemeClr val="tx1"/>
                </a:solidFill>
                <a:effectLst/>
                <a:latin typeface="Times New Roman" pitchFamily="18" charset="0"/>
                <a:ea typeface="+mn-ea"/>
                <a:cs typeface="+mn-cs"/>
              </a:rPr>
              <a:t>In den Kreisen Groß-Gerau und Main-Taunus wird der Hauptschulbildungsgang an zwei verbundenen Haupt- und Realschulen sowie an den Gesamtschulen und den Förderschulen angeboten. Die Sekundarstufe 1 muss in der Regel fünf Jahre lang besucht werden, um am Ende der Jahrgangstufe 9 den Hauptschulabschluss bzw. den qualifizierenden Hauptschulabschluss zu erwerben. Um den </a:t>
            </a:r>
            <a:r>
              <a:rPr lang="de-DE" sz="1200" u="sng" kern="1200" dirty="0" smtClean="0">
                <a:solidFill>
                  <a:schemeClr val="tx1"/>
                </a:solidFill>
                <a:effectLst/>
                <a:latin typeface="Times New Roman" pitchFamily="18" charset="0"/>
                <a:ea typeface="+mn-ea"/>
                <a:cs typeface="+mn-cs"/>
              </a:rPr>
              <a:t>qualifizierenden</a:t>
            </a:r>
            <a:r>
              <a:rPr lang="de-DE" sz="1200" kern="1200" dirty="0" smtClean="0">
                <a:solidFill>
                  <a:schemeClr val="tx1"/>
                </a:solidFill>
                <a:effectLst/>
                <a:latin typeface="Times New Roman" pitchFamily="18" charset="0"/>
                <a:ea typeface="+mn-ea"/>
                <a:cs typeface="+mn-cs"/>
              </a:rPr>
              <a:t> Hauptschulabschluss zu erwerben, muss ein bestimmter Notenschnitt in den Hauptschulprüfungen erreicht werden. Die erste Fremdsprache Englisch ist im Hauptschulbildungsgang verpflichtend. Nach einem erfolgreich abgeschlossenen Hauptschulbildungsgang wird ein Übergang in die Realschule oder die Berufliche Schule angestrebt, z.B. mit dem Start einer Berufsausbildung oder dem Besuch einer Berufsfachschule zum Erwerb des mittleren Abschlusses, also des Realschulabschlusses. </a:t>
            </a:r>
          </a:p>
          <a:p>
            <a:pPr defTabSz="457200"/>
            <a:endParaRPr lang="de-DE" altLang="de-DE" dirty="0">
              <a:latin typeface="Arial" panose="020B0604020202020204" pitchFamily="34" charset="0"/>
              <a:ea typeface="MS PGothic" panose="020B0600070205080204" pitchFamily="34" charset="-128"/>
              <a:cs typeface="Arial" panose="020B0604020202020204" pitchFamily="34" charset="0"/>
            </a:endParaRPr>
          </a:p>
        </p:txBody>
      </p:sp>
      <p:sp>
        <p:nvSpPr>
          <p:cNvPr id="256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8682AB5-912F-4CDA-84C0-9E7767849210}" type="slidenum">
              <a:rPr lang="de-DE" altLang="de-DE"/>
              <a:pPr>
                <a:spcBef>
                  <a:spcPct val="0"/>
                </a:spcBef>
              </a:pPr>
              <a:t>10</a:t>
            </a:fld>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a:ln/>
        </p:spPr>
      </p:sp>
      <p:sp>
        <p:nvSpPr>
          <p:cNvPr id="2765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de-DE" sz="1200" kern="1200" dirty="0" smtClean="0">
                <a:solidFill>
                  <a:schemeClr val="tx1"/>
                </a:solidFill>
                <a:effectLst/>
                <a:latin typeface="Times New Roman" pitchFamily="18" charset="0"/>
                <a:ea typeface="+mn-ea"/>
                <a:cs typeface="+mn-cs"/>
              </a:rPr>
              <a:t>In den Kreisen Groß-Gerau und Main-Taunus wird der Realschulbildungsgang, wie der Hauptschulbildungsgang, an zwei verbundenen Haupt- und Realschulen sowie an den Gesamtschulen und Förderschulen angeboten. Die Sekundarstufe 1 muss im Realschulbildungsgang in der Regel sechs Jahre lang besucht werden, um am Ende der Jahrgangstufe 10 den Realschulabschluss bzw. den qualifizierenden Realschulabschluss zu erwerben. Der Realschulabschluss und der qualifizierende Realschulabschluss werden auch als mittlerer Abschluss bezeichnet. Um den </a:t>
            </a:r>
            <a:r>
              <a:rPr lang="de-DE" sz="1200" u="sng" kern="1200" dirty="0" smtClean="0">
                <a:solidFill>
                  <a:schemeClr val="tx1"/>
                </a:solidFill>
                <a:effectLst/>
                <a:latin typeface="Times New Roman" pitchFamily="18" charset="0"/>
                <a:ea typeface="+mn-ea"/>
                <a:cs typeface="+mn-cs"/>
              </a:rPr>
              <a:t>qualifizierenden</a:t>
            </a:r>
            <a:r>
              <a:rPr lang="de-DE" sz="1200" kern="1200" dirty="0" smtClean="0">
                <a:solidFill>
                  <a:schemeClr val="tx1"/>
                </a:solidFill>
                <a:effectLst/>
                <a:latin typeface="Times New Roman" pitchFamily="18" charset="0"/>
                <a:ea typeface="+mn-ea"/>
                <a:cs typeface="+mn-cs"/>
              </a:rPr>
              <a:t> Realschulabschluss zu erwerben, muss ein bestimmter Notenschnitt in den Realschulprüfungen erreicht werden. Die erste Fremdsprache, in der Regel Englisch, ist verbindlich. Die Wahl einer zweiten Fremdsprache ist ab dem Jahrgang 7 möglich. Nach dem erfolgreich besuchten Realschulbildungsgang wechseln die Jugendlichen in der Regel auf eine Berufliche Schule oder, bei Erwerb des qualifizierenden Realschulabschlusses, an eine gymnasiale Oberstufe. </a:t>
            </a:r>
          </a:p>
          <a:p>
            <a:pPr defTabSz="457200"/>
            <a:endParaRPr lang="de-DE" altLang="de-DE" dirty="0">
              <a:solidFill>
                <a:srgbClr val="FF0000"/>
              </a:solidFill>
              <a:ea typeface="MS PGothic" panose="020B0600070205080204" pitchFamily="34" charset="-128"/>
            </a:endParaRPr>
          </a:p>
        </p:txBody>
      </p:sp>
      <p:sp>
        <p:nvSpPr>
          <p:cNvPr id="2765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68692A6-F91C-479C-8D01-3EC326B20167}" type="slidenum">
              <a:rPr lang="de-DE" altLang="de-DE"/>
              <a:pPr>
                <a:spcBef>
                  <a:spcPct val="0"/>
                </a:spcBef>
              </a:pPr>
              <a:t>11</a:t>
            </a:fld>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de-DE" sz="1200" kern="1200" dirty="0" smtClean="0">
                <a:solidFill>
                  <a:schemeClr val="tx1"/>
                </a:solidFill>
                <a:effectLst/>
                <a:latin typeface="Times New Roman" pitchFamily="18" charset="0"/>
                <a:ea typeface="+mn-ea"/>
                <a:cs typeface="+mn-cs"/>
              </a:rPr>
              <a:t>In den Kreisen Groß-Gerau und Main-Taunus wird der gymnasiale Bildungsgang an den klassischen Gymnasien und an Kooperativen Gesamtschulen sowie Integrierten Gesamtschulen angeboten. Die Sekundarstufe 1 muss im gymnasialen Bildungsgang in der Regel sechs Jahre lang besucht werden, um am Ende der Jahrgangstufe 10 in die gymnasiale Oberstufe zu wechseln.  Dies wird als G9 bezeichnet. Ein Gymnasium in Rüsselsheim bietet ein sogenanntes Parallelangebot G8/G9 an. Hierbei besteht die Möglichkeit die Sekundarstufe 1 fünf oder sechs Jahre lang zu besuchen. Die erste Fremdsprache ist in der Regel Englisch, in Einzelfällen auch Französisch. Die Wahl einer ersten und zweiten Fremdsprache ist verbindlich. Eine dritte Fremdsprache ist möglich, in der Regel ab der Jahrgangstufe 9. Der Abschluss des gymnasialen Bildungsganges ist die Allgemeine Hochschulreife am Ende der Sekundarstufe 2. Mit diesem erworbenen Abschluss ist ein Übergang in ein Studium oder eine Berufsausbildung möglich. </a:t>
            </a:r>
          </a:p>
          <a:p>
            <a:pPr defTabSz="457200"/>
            <a:endParaRPr lang="de-DE" altLang="de-DE" sz="900" dirty="0">
              <a:latin typeface="Arial" panose="020B0604020202020204" pitchFamily="34" charset="0"/>
              <a:ea typeface="MS PGothic" panose="020B0600070205080204" pitchFamily="34" charset="-128"/>
              <a:cs typeface="Arial" panose="020B0604020202020204" pitchFamily="34" charset="0"/>
            </a:endParaRPr>
          </a:p>
        </p:txBody>
      </p:sp>
      <p:sp>
        <p:nvSpPr>
          <p:cNvPr id="2970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A26B83A-0D1E-4F8B-A727-A93C1DD8FA76}" type="slidenum">
              <a:rPr lang="de-DE" altLang="de-DE"/>
              <a:pPr>
                <a:spcBef>
                  <a:spcPct val="0"/>
                </a:spcBef>
              </a:pPr>
              <a:t>12</a:t>
            </a:fld>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a:ln/>
        </p:spPr>
      </p:sp>
      <p:sp>
        <p:nvSpPr>
          <p:cNvPr id="317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de-DE" sz="1200" kern="1200" dirty="0" smtClean="0">
                <a:solidFill>
                  <a:schemeClr val="tx1"/>
                </a:solidFill>
                <a:effectLst/>
                <a:latin typeface="Times New Roman" pitchFamily="18" charset="0"/>
                <a:ea typeface="+mn-ea"/>
                <a:cs typeface="+mn-cs"/>
              </a:rPr>
              <a:t>Die folgenden zwei Seiten geben einen Überblick zu den Schulformen in der Sekundarstufe 1 sowie den Bildungsgängen und deren Abschlüsse. </a:t>
            </a:r>
          </a:p>
          <a:p>
            <a:endParaRPr lang="de-DE" altLang="de-DE" dirty="0"/>
          </a:p>
        </p:txBody>
      </p:sp>
      <p:sp>
        <p:nvSpPr>
          <p:cNvPr id="317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2E19F0-7B65-4E25-93F9-61909D554DA5}" type="slidenum">
              <a:rPr lang="de-DE" altLang="de-DE"/>
              <a:pPr>
                <a:spcBef>
                  <a:spcPct val="0"/>
                </a:spcBef>
              </a:pPr>
              <a:t>13</a:t>
            </a:fld>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smtClean="0">
                <a:latin typeface="Arial" panose="020B0604020202020204" pitchFamily="34" charset="0"/>
                <a:ea typeface="MS PGothic" panose="020B0600070205080204" pitchFamily="34" charset="-128"/>
                <a:cs typeface="Arial" panose="020B0604020202020204" pitchFamily="34" charset="0"/>
              </a:rPr>
              <a:t>s. vorherige Seite</a:t>
            </a:r>
            <a:endParaRPr lang="de-DE" altLang="de-DE" dirty="0">
              <a:latin typeface="Arial" panose="020B0604020202020204" pitchFamily="34" charset="0"/>
              <a:ea typeface="MS PGothic" panose="020B0600070205080204" pitchFamily="34" charset="-128"/>
              <a:cs typeface="Arial" panose="020B0604020202020204" pitchFamily="34" charset="0"/>
            </a:endParaRPr>
          </a:p>
        </p:txBody>
      </p:sp>
      <p:sp>
        <p:nvSpPr>
          <p:cNvPr id="3379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0C86D05-3E9C-4C76-9ED7-F177A525AC49}" type="slidenum">
              <a:rPr lang="de-DE" altLang="de-DE"/>
              <a:pPr>
                <a:spcBef>
                  <a:spcPct val="0"/>
                </a:spcBef>
              </a:pPr>
              <a:t>14</a:t>
            </a:fld>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de-DE" sz="1200" kern="1200" dirty="0" smtClean="0">
                <a:solidFill>
                  <a:schemeClr val="tx1"/>
                </a:solidFill>
                <a:effectLst/>
                <a:latin typeface="Times New Roman" pitchFamily="18" charset="0"/>
                <a:ea typeface="+mn-ea"/>
                <a:cs typeface="+mn-cs"/>
              </a:rPr>
              <a:t>Auf den nächsten Seiten werden die in den Kreisen Groß-Gerau und Main-Taunus angebotenen Schulformen näher beschrieben. An einer verbundenen Haupt- und Realschule werden der Hauptschul- sowie der Realschulbildungsgang angeboten. Der Unterricht findet in der Regel im jeweiligen Bildungsgang statt, der spätestens ab der Jahrgangstufe 7 in den jeweiligen Schulzweigen unterrichtet wird – dem Hauptschulzweig und dem Realschulzweig. Die Wahl einer zweiten Fremdsprache ist ab der Jahrgangstufe 7 im Realschulschulbildungsgang möglich. Ein Wechsel der Bildungsgänge kann an dieser verbundenen Schulform ohne Schulwechsel erfolgen. Im </a:t>
            </a:r>
            <a:r>
              <a:rPr lang="de-DE" sz="1200" u="sng" kern="1200" dirty="0" smtClean="0">
                <a:solidFill>
                  <a:schemeClr val="tx1"/>
                </a:solidFill>
                <a:effectLst/>
                <a:latin typeface="Times New Roman" pitchFamily="18" charset="0"/>
                <a:ea typeface="+mn-ea"/>
                <a:cs typeface="+mn-cs"/>
              </a:rPr>
              <a:t>Hauptschulzweig</a:t>
            </a:r>
            <a:r>
              <a:rPr lang="de-DE" sz="1200" kern="1200" dirty="0" smtClean="0">
                <a:solidFill>
                  <a:schemeClr val="tx1"/>
                </a:solidFill>
                <a:effectLst/>
                <a:latin typeface="Times New Roman" pitchFamily="18" charset="0"/>
                <a:ea typeface="+mn-ea"/>
                <a:cs typeface="+mn-cs"/>
              </a:rPr>
              <a:t> unterrichtet die Klassenlehrkraft möglichst viele Wochenstunden und mehrere Schuljahre in der eigenen Klasse. Die individuelle Förderung der Schülerinnen und Schüler und der fächerübergreifende Unterricht stellen zentrale Gesichtspunkte des Unterrichts dar. Im </a:t>
            </a:r>
            <a:r>
              <a:rPr lang="de-DE" sz="1200" u="sng" kern="1200" dirty="0" smtClean="0">
                <a:solidFill>
                  <a:schemeClr val="tx1"/>
                </a:solidFill>
                <a:effectLst/>
                <a:latin typeface="Times New Roman" pitchFamily="18" charset="0"/>
                <a:ea typeface="+mn-ea"/>
                <a:cs typeface="+mn-cs"/>
              </a:rPr>
              <a:t>Realschulzweig</a:t>
            </a:r>
            <a:r>
              <a:rPr lang="de-DE" sz="1200" kern="1200" dirty="0" smtClean="0">
                <a:solidFill>
                  <a:schemeClr val="tx1"/>
                </a:solidFill>
                <a:effectLst/>
                <a:latin typeface="Times New Roman" pitchFamily="18" charset="0"/>
                <a:ea typeface="+mn-ea"/>
                <a:cs typeface="+mn-cs"/>
              </a:rPr>
              <a:t> ist die erste Fremdsprache, in der Regel Englisch, verbindlich und versetzungsrelevant. Die zweite Fremdsprache ist in der Regel Französisch. Beim Erwerb eines qualifizierenden Realschulabschlusses ist nach der Sekundarstufe 1 ein direkter Wechsel an eine gymnasiale Oberstufe oder ein Berufliches Gymnasium möglich. </a:t>
            </a:r>
          </a:p>
          <a:p>
            <a:pPr defTabSz="457200"/>
            <a:endParaRPr lang="de-DE" altLang="de-DE" dirty="0">
              <a:latin typeface="Arial" panose="020B0604020202020204" pitchFamily="34" charset="0"/>
              <a:ea typeface="MS PGothic" panose="020B0600070205080204" pitchFamily="34" charset="-128"/>
              <a:cs typeface="Arial" panose="020B0604020202020204" pitchFamily="34" charset="0"/>
            </a:endParaRPr>
          </a:p>
        </p:txBody>
      </p:sp>
      <p:sp>
        <p:nvSpPr>
          <p:cNvPr id="3994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3398512-950B-48D4-9A84-AAF7A082A05A}" type="slidenum">
              <a:rPr lang="de-DE" altLang="de-DE"/>
              <a:pPr>
                <a:spcBef>
                  <a:spcPct val="0"/>
                </a:spcBef>
              </a:pPr>
              <a:t>15</a:t>
            </a:fld>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de-DE" sz="1200" kern="1200" dirty="0" smtClean="0">
                <a:solidFill>
                  <a:schemeClr val="tx1"/>
                </a:solidFill>
                <a:effectLst/>
                <a:latin typeface="Times New Roman" pitchFamily="18" charset="0"/>
                <a:ea typeface="+mn-ea"/>
                <a:cs typeface="+mn-cs"/>
              </a:rPr>
              <a:t>Der Unterricht an der Schulform Gymnasium ist auf die Vorbereitung für einen Besuch der gymnasialen Oberstufe und einem sich dann anschließenden Studium ausgerichtet. Gleichzeitig erfolgt aber auch eine praxisbezogene Grundbildung und eine Hinführung zur Arbeits- und Wirtschaftswelt. Dies hat zum Ziel, dass nach der Sekundarstufe 1 sowohl ein Wechsel an eine gymnasiale Oberstufe als auch ein Wechsel an eine Berufliche Schule möglich ist. Die erste und zweite Fremdsprache sind verpflichtend und haben mit Blick auf die Versetzungsentscheidung den Stellenwert eines Hauptfaches. Die Wahl einer dritten Fremdsprache ist möglich. Zudem wird ein Wahlunterricht angeboten, in dem die Gymnasien Schwerpunktsetzungen für ihr eigenes Profil vornehmen können. Diese ermöglichen den Schülerinnen und Schülern die weitere Ausprägung ihrer Fähigkeiten und Neigungen.    </a:t>
            </a:r>
          </a:p>
          <a:p>
            <a:pPr defTabSz="457200"/>
            <a:endParaRPr lang="de-DE" altLang="de-DE" dirty="0">
              <a:latin typeface="Arial" panose="020B0604020202020204" pitchFamily="34" charset="0"/>
              <a:ea typeface="MS PGothic" panose="020B0600070205080204" pitchFamily="34" charset="-128"/>
              <a:cs typeface="Arial" panose="020B0604020202020204" pitchFamily="34" charset="0"/>
            </a:endParaRPr>
          </a:p>
        </p:txBody>
      </p:sp>
      <p:sp>
        <p:nvSpPr>
          <p:cNvPr id="460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ED68059-FA9F-440B-9953-94C9CC8F5B21}" type="slidenum">
              <a:rPr lang="de-DE" altLang="de-DE">
                <a:solidFill>
                  <a:srgbClr val="000000"/>
                </a:solidFill>
              </a:rPr>
              <a:pPr>
                <a:spcBef>
                  <a:spcPct val="0"/>
                </a:spcBef>
              </a:pPr>
              <a:t>16</a:t>
            </a:fld>
            <a:endParaRPr lang="de-DE" altLang="de-DE">
              <a:solidFill>
                <a:srgbClr val="000000"/>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de-DE" sz="1200" kern="1200" dirty="0" smtClean="0">
                <a:solidFill>
                  <a:schemeClr val="tx1"/>
                </a:solidFill>
                <a:effectLst/>
                <a:latin typeface="Times New Roman" pitchFamily="18" charset="0"/>
                <a:ea typeface="+mn-ea"/>
                <a:cs typeface="+mn-cs"/>
              </a:rPr>
              <a:t>An einer Kooperativen Gesamtschule werden alle drei Bildungsgänge angeboten – der Hauptschulbildungsgang, der Realschulbildungsgang und der gymnasiale Bildungsgang. Entsprechend können an dieser Schulform auch alle Abschlüsse der Sekundarstufe 1 erreicht werden – der Hauptschulabschluss sowie der qualifizierende Hauptschulabschluss und der Realschulabschluss sowie der qualifizierende Realschulabschluss. Der Unterricht findet in der Regel ab der Jahrgangstufe 5 in den jeweiligen bildungsgangbezogenen Schulzweigen statt – dem Hauptschulzweig, dem Realschulzweig und dem Gymnasialzweig. Ein Wechsel der Bildungsgänge kann an dieser kooperativen Schulform ohne Schulwechsel erfolgen.</a:t>
            </a:r>
          </a:p>
          <a:p>
            <a:pPr defTabSz="457200"/>
            <a:endParaRPr lang="de-DE" altLang="de-DE" dirty="0">
              <a:latin typeface="Arial" panose="020B0604020202020204" pitchFamily="34" charset="0"/>
              <a:ea typeface="MS PGothic" panose="020B0600070205080204" pitchFamily="34" charset="-128"/>
              <a:cs typeface="Arial" panose="020B0604020202020204" pitchFamily="34" charset="0"/>
            </a:endParaRPr>
          </a:p>
        </p:txBody>
      </p:sp>
      <p:sp>
        <p:nvSpPr>
          <p:cNvPr id="4813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BB5C816-A52E-48F6-B5EF-4738E0AE30F1}" type="slidenum">
              <a:rPr lang="de-DE" altLang="de-DE">
                <a:solidFill>
                  <a:srgbClr val="000000"/>
                </a:solidFill>
              </a:rPr>
              <a:pPr>
                <a:spcBef>
                  <a:spcPct val="0"/>
                </a:spcBef>
              </a:pPr>
              <a:t>17</a:t>
            </a:fld>
            <a:endParaRPr lang="de-DE" altLang="de-DE">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de-DE" sz="1200" kern="1200" dirty="0" smtClean="0">
                <a:solidFill>
                  <a:schemeClr val="tx1"/>
                </a:solidFill>
                <a:effectLst/>
                <a:latin typeface="Times New Roman" pitchFamily="18" charset="0"/>
                <a:ea typeface="+mn-ea"/>
                <a:cs typeface="+mn-cs"/>
              </a:rPr>
              <a:t>An einer Integrierten Gesamtschule werden, wie an einer Kooperativen Gesamtschule, alle drei Bildungsgänge angeboten – der Hauptschulbildungsgang, der Realschulbildungsgang und der gymnasiale Bildungsgang. Entsprechend können an dieser Schulform ebenfalls alle Abschlüsse der Sekundarstufe 1 erreicht werden. Im Unterschied zur kooperativen Gesamtschule wird an einer Integrierten Gesamtschule der Unterricht bildungsgangübergreifend organisiert. Dadurch erfolgt ein längeres gemeinsames Lernen im Klassenverband, dem sogenannten Kernunterricht. Im Verlauf der weiteren Schullaufbahn an dieser Schulform erfolgt zunehmend eine Aufteilung nach Leistung im Kursunterricht – sogenannte E/G oder A/B/C-Kurse. Der zu erwerbende Schulabschluss am Ende der Jahrgangstufe 9 oder 10 sowie ein eventueller Wechsel an eine gymnasiale Oberstufe entscheiden sich aufgrund der erbrachten Leistungen.   </a:t>
            </a:r>
          </a:p>
          <a:p>
            <a:pPr defTabSz="457200"/>
            <a:endParaRPr lang="de-DE" altLang="de-DE" b="1" dirty="0">
              <a:solidFill>
                <a:srgbClr val="FF0000"/>
              </a:solidFill>
              <a:ea typeface="MS PGothic" panose="020B0600070205080204" pitchFamily="34" charset="-128"/>
            </a:endParaRPr>
          </a:p>
        </p:txBody>
      </p:sp>
      <p:sp>
        <p:nvSpPr>
          <p:cNvPr id="501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ABB8FB9-19CC-4CD7-A7E6-C10FD47A6EAD}" type="slidenum">
              <a:rPr lang="de-DE" altLang="de-DE">
                <a:solidFill>
                  <a:srgbClr val="000000"/>
                </a:solidFill>
              </a:rPr>
              <a:pPr>
                <a:spcBef>
                  <a:spcPct val="0"/>
                </a:spcBef>
              </a:pPr>
              <a:t>18</a:t>
            </a:fld>
            <a:endParaRPr lang="de-DE" altLang="de-DE">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sz="1200" kern="1200" dirty="0" smtClean="0">
                <a:solidFill>
                  <a:schemeClr val="tx1"/>
                </a:solidFill>
                <a:effectLst/>
                <a:latin typeface="Times New Roman" pitchFamily="18" charset="0"/>
                <a:ea typeface="+mn-ea"/>
                <a:cs typeface="+mn-cs"/>
              </a:rPr>
              <a:t>Alle Jugendlichen besuchen nach der Sekundarstufe I weiter die Schule und wechseln damit in die Sekundarstufe II.</a:t>
            </a:r>
          </a:p>
          <a:p>
            <a:r>
              <a:rPr lang="de-DE" sz="1200" kern="1200" dirty="0" smtClean="0">
                <a:solidFill>
                  <a:schemeClr val="tx1"/>
                </a:solidFill>
                <a:effectLst/>
                <a:latin typeface="Times New Roman" pitchFamily="18" charset="0"/>
                <a:ea typeface="+mn-ea"/>
                <a:cs typeface="+mn-cs"/>
              </a:rPr>
              <a:t>Dann wählen sie einen Bildungsgang, der entweder auf ein Studium vorbereitet, oder auf einen Beruf.</a:t>
            </a:r>
          </a:p>
          <a:p>
            <a:r>
              <a:rPr lang="de-DE" sz="1200" kern="1200" dirty="0" smtClean="0">
                <a:solidFill>
                  <a:schemeClr val="tx1"/>
                </a:solidFill>
                <a:effectLst/>
                <a:latin typeface="Times New Roman" pitchFamily="18" charset="0"/>
                <a:ea typeface="+mn-ea"/>
                <a:cs typeface="+mn-cs"/>
              </a:rPr>
              <a:t>Damit eröffnen sich für die Jugendlichen unterschiedliche Wege, nach dem Besuch der Sekundarstufe I auf dem jeweiligen Schulabschluss aufzubauen.</a:t>
            </a:r>
          </a:p>
          <a:p>
            <a:pPr defTabSz="457200"/>
            <a:endParaRPr lang="de-DE" altLang="de-DE" dirty="0">
              <a:latin typeface="Arial" panose="020B0604020202020204" pitchFamily="34" charset="0"/>
              <a:ea typeface="MS PGothic" panose="020B0600070205080204" pitchFamily="34" charset="-128"/>
              <a:cs typeface="Arial" panose="020B0604020202020204" pitchFamily="34" charset="0"/>
            </a:endParaRPr>
          </a:p>
        </p:txBody>
      </p:sp>
      <p:sp>
        <p:nvSpPr>
          <p:cNvPr id="5222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24611C-1D4D-419D-A0D3-5E1BF6C0C8FC}" type="slidenum">
              <a:rPr lang="de-DE" altLang="de-DE"/>
              <a:pPr>
                <a:spcBef>
                  <a:spcPct val="0"/>
                </a:spcBef>
              </a:pPr>
              <a:t>19</a:t>
            </a:fld>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a:ln/>
        </p:spPr>
      </p:sp>
      <p:sp>
        <p:nvSpPr>
          <p:cNvPr id="92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a:lnSpc>
                <a:spcPct val="115000"/>
              </a:lnSpc>
              <a:spcAft>
                <a:spcPts val="0"/>
              </a:spcAft>
            </a:pPr>
            <a:r>
              <a:rPr lang="de-DE" sz="1200" dirty="0" smtClean="0">
                <a:effectLst/>
                <a:latin typeface="Arial" panose="020B0604020202020204" pitchFamily="34" charset="0"/>
                <a:ea typeface="Calibri" panose="020F0502020204030204" pitchFamily="34" charset="0"/>
                <a:cs typeface="Times New Roman" panose="02020603050405020304" pitchFamily="18" charset="0"/>
              </a:rPr>
              <a:t>Sie erhalten auf den folgenden Seiten Informationen zu </a:t>
            </a:r>
            <a:endParaRPr lang="de-DE"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Arial" panose="020B0604020202020204" pitchFamily="34" charset="0"/>
              <a:buChar char="-"/>
            </a:pPr>
            <a:r>
              <a:rPr lang="de-DE" sz="1200" dirty="0" smtClean="0">
                <a:effectLst/>
                <a:latin typeface="Arial" panose="020B0604020202020204" pitchFamily="34" charset="0"/>
                <a:ea typeface="Calibri" panose="020F0502020204030204" pitchFamily="34" charset="0"/>
                <a:cs typeface="Times New Roman" panose="02020603050405020304" pitchFamily="18" charset="0"/>
              </a:rPr>
              <a:t>den Rechten der Eltern bei der Wahl des weiterführenden Bildungsganges</a:t>
            </a:r>
            <a:endParaRPr lang="de-DE"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Arial" panose="020B0604020202020204" pitchFamily="34" charset="0"/>
              <a:buChar char="-"/>
            </a:pPr>
            <a:r>
              <a:rPr lang="de-DE" sz="1200" dirty="0" smtClean="0">
                <a:effectLst/>
                <a:latin typeface="Arial" panose="020B0604020202020204" pitchFamily="34" charset="0"/>
                <a:ea typeface="Calibri" panose="020F0502020204030204" pitchFamily="34" charset="0"/>
                <a:cs typeface="Times New Roman" panose="02020603050405020304" pitchFamily="18" charset="0"/>
              </a:rPr>
              <a:t>zum Verfahren</a:t>
            </a:r>
            <a:endParaRPr lang="de-DE"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Arial" panose="020B0604020202020204" pitchFamily="34" charset="0"/>
              <a:buChar char="-"/>
            </a:pPr>
            <a:r>
              <a:rPr lang="de-DE" sz="1200" dirty="0" smtClean="0">
                <a:effectLst/>
                <a:latin typeface="Arial" panose="020B0604020202020204" pitchFamily="34" charset="0"/>
                <a:ea typeface="Calibri" panose="020F0502020204030204" pitchFamily="34" charset="0"/>
                <a:cs typeface="Times New Roman" panose="02020603050405020304" pitchFamily="18" charset="0"/>
              </a:rPr>
              <a:t>sowie zu den Besonderheiten der einzelnen Bildungsgänge und Schulformen der weiterführenden Schulen</a:t>
            </a:r>
            <a:endParaRPr lang="de-DE" sz="12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de-DE" altLang="de-DE" dirty="0"/>
          </a:p>
        </p:txBody>
      </p:sp>
      <p:sp>
        <p:nvSpPr>
          <p:cNvPr id="92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85D248-CE7A-40EA-8A7D-5D22630E2CC6}" type="slidenum">
              <a:rPr lang="de-DE" altLang="de-DE"/>
              <a:pPr>
                <a:spcBef>
                  <a:spcPct val="0"/>
                </a:spcBef>
              </a:pPr>
              <a:t>2</a:t>
            </a:fld>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sz="1200" kern="1200" dirty="0" smtClean="0">
                <a:solidFill>
                  <a:schemeClr val="tx1"/>
                </a:solidFill>
                <a:effectLst/>
                <a:latin typeface="Times New Roman" pitchFamily="18" charset="0"/>
                <a:ea typeface="+mn-ea"/>
                <a:cs typeface="+mn-cs"/>
              </a:rPr>
              <a:t>Die nächsten beiden Seiten beschreiben mögliche schulische Wege, die ein Jugendlicher mit einem Hauptschulabschluss oder einem mittleren Abschluss</a:t>
            </a:r>
          </a:p>
          <a:p>
            <a:r>
              <a:rPr lang="de-DE" sz="1200" kern="1200" dirty="0" smtClean="0">
                <a:solidFill>
                  <a:schemeClr val="tx1"/>
                </a:solidFill>
                <a:effectLst/>
                <a:latin typeface="Times New Roman" pitchFamily="18" charset="0"/>
                <a:ea typeface="+mn-ea"/>
                <a:cs typeface="+mn-cs"/>
              </a:rPr>
              <a:t> wählen kann.</a:t>
            </a:r>
          </a:p>
          <a:p>
            <a:r>
              <a:rPr lang="de-DE" sz="1200" kern="1200" dirty="0" smtClean="0">
                <a:solidFill>
                  <a:schemeClr val="tx1"/>
                </a:solidFill>
                <a:effectLst/>
                <a:latin typeface="Times New Roman" pitchFamily="18" charset="0"/>
                <a:ea typeface="+mn-ea"/>
                <a:cs typeface="+mn-cs"/>
              </a:rPr>
              <a:t>Die Beruflichen Schulen beraten Sie gerne über die vielen Anschlussmöglichkeiten auch im Rahmen der Tage der offenen Tür.</a:t>
            </a:r>
          </a:p>
          <a:p>
            <a:endParaRPr lang="de-DE" altLang="de-DE" dirty="0">
              <a:latin typeface="Arial" panose="020B0604020202020204" pitchFamily="34" charset="0"/>
              <a:cs typeface="Arial" panose="020B0604020202020204" pitchFamily="34" charset="0"/>
            </a:endParaRPr>
          </a:p>
        </p:txBody>
      </p:sp>
      <p:sp>
        <p:nvSpPr>
          <p:cNvPr id="5427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9AB776-BECC-42B7-B581-FA60355E380E}" type="slidenum">
              <a:rPr lang="de-DE" altLang="de-DE"/>
              <a:pPr>
                <a:spcBef>
                  <a:spcPct val="0"/>
                </a:spcBef>
              </a:pPr>
              <a:t>20</a:t>
            </a:fld>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smtClean="0">
                <a:latin typeface="Arial" panose="020B0604020202020204" pitchFamily="34" charset="0"/>
                <a:cs typeface="Arial" panose="020B0604020202020204" pitchFamily="34" charset="0"/>
              </a:rPr>
              <a:t>s. vorherige</a:t>
            </a:r>
            <a:r>
              <a:rPr lang="de-DE" altLang="de-DE" baseline="0" dirty="0" smtClean="0">
                <a:latin typeface="Arial" panose="020B0604020202020204" pitchFamily="34" charset="0"/>
                <a:cs typeface="Arial" panose="020B0604020202020204" pitchFamily="34" charset="0"/>
              </a:rPr>
              <a:t> Folie</a:t>
            </a:r>
            <a:endParaRPr lang="de-DE" altLang="de-DE" dirty="0">
              <a:latin typeface="Arial" panose="020B0604020202020204" pitchFamily="34" charset="0"/>
              <a:cs typeface="Arial" panose="020B0604020202020204" pitchFamily="34" charset="0"/>
            </a:endParaRPr>
          </a:p>
        </p:txBody>
      </p:sp>
      <p:sp>
        <p:nvSpPr>
          <p:cNvPr id="563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A120C-1AA7-4E79-A07A-29611831BF77}" type="slidenum">
              <a:rPr lang="de-DE" altLang="de-DE"/>
              <a:pPr>
                <a:spcBef>
                  <a:spcPct val="0"/>
                </a:spcBef>
              </a:pPr>
              <a:t>21</a:t>
            </a:fld>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ln/>
        </p:spPr>
      </p:sp>
      <p:sp>
        <p:nvSpPr>
          <p:cNvPr id="604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de-DE" altLang="de-DE" sz="1200" dirty="0" smtClean="0">
                <a:solidFill>
                  <a:schemeClr val="accent6">
                    <a:lumMod val="75000"/>
                  </a:schemeClr>
                </a:solidFill>
              </a:rPr>
              <a:t>Diese Seite zeigt eine Übersicht über alle Bildungswege im hessischen Schulwesen</a:t>
            </a:r>
            <a:r>
              <a:rPr lang="de-DE" altLang="de-DE" dirty="0" smtClean="0">
                <a:solidFill>
                  <a:schemeClr val="accent6">
                    <a:lumMod val="75000"/>
                  </a:schemeClr>
                </a:solidFill>
              </a:rPr>
              <a:t>.</a:t>
            </a:r>
          </a:p>
          <a:p>
            <a:endParaRPr lang="de-DE" altLang="de-DE" dirty="0"/>
          </a:p>
        </p:txBody>
      </p:sp>
      <p:sp>
        <p:nvSpPr>
          <p:cNvPr id="604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CC2E300-50E8-4CBF-99A5-97BC673055BD}" type="slidenum">
              <a:rPr lang="de-DE" altLang="de-DE"/>
              <a:pPr>
                <a:spcBef>
                  <a:spcPct val="0"/>
                </a:spcBef>
              </a:pPr>
              <a:t>22</a:t>
            </a:fld>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a:ln/>
        </p:spPr>
      </p:sp>
      <p:sp>
        <p:nvSpPr>
          <p:cNvPr id="624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smtClean="0"/>
              <a:t>Zum Abschluss dieser Präsentation sind auf dieser Seite einige rechtliche Bestimmungen zum Übergang</a:t>
            </a:r>
            <a:r>
              <a:rPr lang="de-DE" altLang="de-DE" baseline="0" dirty="0" smtClean="0"/>
              <a:t> in die weiterführenden Schulen mit dem dazugehörigen Link dargestellt. Außerdem sei an dieser Stelle auf den </a:t>
            </a:r>
            <a:r>
              <a:rPr lang="de-DE" altLang="de-DE" baseline="0" dirty="0" err="1" smtClean="0"/>
              <a:t>Erklärfilm</a:t>
            </a:r>
            <a:r>
              <a:rPr lang="de-DE" altLang="de-DE" baseline="0" dirty="0" smtClean="0"/>
              <a:t> „Bildungswege in Hessen“ hingewiesen. Diesen kann man in Deutsch mit Untertiteln in verschiedenen Sprachen unter dem angegebenen Link abrufen.</a:t>
            </a:r>
            <a:r>
              <a:rPr lang="de-DE" altLang="de-DE" dirty="0" smtClean="0"/>
              <a:t> </a:t>
            </a:r>
          </a:p>
          <a:p>
            <a:r>
              <a:rPr lang="de-DE" altLang="de-DE" dirty="0" smtClean="0"/>
              <a:t>Ich danke Ihnen für Ihre Aufmerksamkeit und wünsche Ihrem Kind alles Gute für den weiteren </a:t>
            </a:r>
            <a:r>
              <a:rPr lang="de-DE" altLang="de-DE" smtClean="0"/>
              <a:t>schulischen Weg.</a:t>
            </a:r>
            <a:endParaRPr lang="de-DE" altLang="de-DE" dirty="0"/>
          </a:p>
        </p:txBody>
      </p:sp>
      <p:sp>
        <p:nvSpPr>
          <p:cNvPr id="624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8BE0A6-90C0-4CC1-B0BE-79B4F4E24414}" type="slidenum">
              <a:rPr lang="de-DE" altLang="de-DE"/>
              <a:pPr>
                <a:spcBef>
                  <a:spcPct val="0"/>
                </a:spcBef>
              </a:pPr>
              <a:t>23</a:t>
            </a:fld>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a:ln/>
        </p:spPr>
      </p:sp>
      <p:sp>
        <p:nvSpPr>
          <p:cNvPr id="112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a:lnSpc>
                <a:spcPct val="115000"/>
              </a:lnSpc>
              <a:spcAft>
                <a:spcPts val="0"/>
              </a:spcAft>
            </a:pPr>
            <a:r>
              <a:rPr lang="de-DE" sz="1200" dirty="0" smtClean="0">
                <a:effectLst/>
                <a:latin typeface="Arial" panose="020B0604020202020204" pitchFamily="34" charset="0"/>
                <a:ea typeface="Calibri" panose="020F0502020204030204" pitchFamily="34" charset="0"/>
                <a:cs typeface="Times New Roman" panose="02020603050405020304" pitchFamily="18" charset="0"/>
              </a:rPr>
              <a:t>Die Grundlage, auf der das weitere Lernen aufbaut, ist die Grundschule. Nach der 4. Jahrgangsstufe erfolgt der Wechsel in einen Bildungsgang der weiterführenden Schule. Auf den Bildungsgang Grundschule bauen die 3 Bildungsgänge der Sekundarstufe I auf </a:t>
            </a:r>
            <a:endParaRPr lang="de-DE"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Arial" panose="020B0604020202020204" pitchFamily="34" charset="0"/>
              <a:buChar char="-"/>
            </a:pPr>
            <a:r>
              <a:rPr lang="de-DE" sz="1200" dirty="0" smtClean="0">
                <a:effectLst/>
                <a:latin typeface="Arial" panose="020B0604020202020204" pitchFamily="34" charset="0"/>
                <a:ea typeface="Calibri" panose="020F0502020204030204" pitchFamily="34" charset="0"/>
                <a:cs typeface="Times New Roman" panose="02020603050405020304" pitchFamily="18" charset="0"/>
              </a:rPr>
              <a:t>Hauptschulbildungsgang</a:t>
            </a:r>
            <a:endParaRPr lang="de-DE"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Arial" panose="020B0604020202020204" pitchFamily="34" charset="0"/>
              <a:buChar char="-"/>
            </a:pPr>
            <a:r>
              <a:rPr lang="de-DE" sz="1200" dirty="0" smtClean="0">
                <a:effectLst/>
                <a:latin typeface="Arial" panose="020B0604020202020204" pitchFamily="34" charset="0"/>
                <a:ea typeface="Calibri" panose="020F0502020204030204" pitchFamily="34" charset="0"/>
                <a:cs typeface="Times New Roman" panose="02020603050405020304" pitchFamily="18" charset="0"/>
              </a:rPr>
              <a:t>Realschulbildungsgang</a:t>
            </a:r>
            <a:endParaRPr lang="de-DE"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Arial" panose="020B0604020202020204" pitchFamily="34" charset="0"/>
              <a:buChar char="-"/>
            </a:pPr>
            <a:r>
              <a:rPr lang="de-DE" sz="1200" dirty="0" smtClean="0">
                <a:effectLst/>
                <a:latin typeface="Arial" panose="020B0604020202020204" pitchFamily="34" charset="0"/>
                <a:ea typeface="Calibri" panose="020F0502020204030204" pitchFamily="34" charset="0"/>
                <a:cs typeface="Times New Roman" panose="02020603050405020304" pitchFamily="18" charset="0"/>
              </a:rPr>
              <a:t>Gymnasialer Bildungsgang</a:t>
            </a:r>
            <a:endParaRPr lang="de-DE"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eaLnBrk="1" hangingPunct="1">
              <a:spcBef>
                <a:spcPct val="0"/>
              </a:spcBef>
              <a:spcAft>
                <a:spcPts val="1200"/>
              </a:spcAft>
            </a:pPr>
            <a:endParaRPr lang="de-DE" altLang="de-DE" dirty="0">
              <a:latin typeface="Arial" panose="020B0604020202020204" pitchFamily="34" charset="0"/>
              <a:cs typeface="Arial" panose="020B0604020202020204" pitchFamily="34" charset="0"/>
            </a:endParaRPr>
          </a:p>
        </p:txBody>
      </p:sp>
      <p:sp>
        <p:nvSpPr>
          <p:cNvPr id="112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8D5D48-16AC-4565-B6E9-BEA138E6B8E5}" type="slidenum">
              <a:rPr lang="de-DE" altLang="de-DE"/>
              <a:pPr>
                <a:spcBef>
                  <a:spcPct val="0"/>
                </a:spcBef>
              </a:pPr>
              <a:t>3</a:t>
            </a:fld>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a:lnSpc>
                <a:spcPct val="115000"/>
              </a:lnSpc>
              <a:spcAft>
                <a:spcPts val="0"/>
              </a:spcAft>
            </a:pPr>
            <a:r>
              <a:rPr lang="de-DE" sz="1200" dirty="0" smtClean="0">
                <a:effectLst/>
                <a:latin typeface="Arial" panose="020B0604020202020204" pitchFamily="34" charset="0"/>
                <a:ea typeface="Calibri" panose="020F0502020204030204" pitchFamily="34" charset="0"/>
                <a:cs typeface="Times New Roman" panose="02020603050405020304" pitchFamily="18" charset="0"/>
              </a:rPr>
              <a:t>In Hessen entscheiden allein die Eltern, welchen Bildungsgang ihr Kind in der weiterführenden Schule besuchen soll. Dieses Recht der Eltern ist vom Hess. Schulgesetz garantiert und im Vergabeverfahren der Schulplätze ohne Einschränkung zu beachten.</a:t>
            </a:r>
            <a:endParaRPr lang="de-DE"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r>
              <a:rPr lang="de-DE" sz="1200" dirty="0" smtClean="0">
                <a:effectLst/>
                <a:latin typeface="Arial" panose="020B0604020202020204" pitchFamily="34" charset="0"/>
                <a:ea typeface="Calibri" panose="020F0502020204030204" pitchFamily="34" charset="0"/>
                <a:cs typeface="Times New Roman" panose="02020603050405020304" pitchFamily="18" charset="0"/>
              </a:rPr>
              <a:t>Keinen Anspruch gibt es auf einen Schulplatz in einer bestimmten Schulform oder einer bestimmten Schule.</a:t>
            </a:r>
            <a:endParaRPr lang="de-DE"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eaLnBrk="1" hangingPunct="1">
              <a:spcBef>
                <a:spcPct val="0"/>
              </a:spcBef>
              <a:spcAft>
                <a:spcPts val="1000"/>
              </a:spcAft>
            </a:pPr>
            <a:endParaRPr lang="de-DE" altLang="de-DE" dirty="0">
              <a:latin typeface="Arial" panose="020B0604020202020204" pitchFamily="34" charset="0"/>
              <a:cs typeface="Arial" panose="020B0604020202020204" pitchFamily="34" charset="0"/>
            </a:endParaRPr>
          </a:p>
        </p:txBody>
      </p:sp>
      <p:sp>
        <p:nvSpPr>
          <p:cNvPr id="133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0A157F-CAA1-4E36-BB16-A851CC9A46E4}" type="slidenum">
              <a:rPr lang="de-DE" altLang="de-DE"/>
              <a:pPr>
                <a:spcBef>
                  <a:spcPct val="0"/>
                </a:spcBef>
              </a:pPr>
              <a:t>4</a:t>
            </a:fld>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0"/>
              </a:spcBef>
              <a:spcAft>
                <a:spcPts val="1000"/>
              </a:spcAft>
              <a:buClrTx/>
              <a:buSzTx/>
              <a:buFontTx/>
              <a:buNone/>
              <a:tabLst/>
              <a:defRPr/>
            </a:pPr>
            <a:r>
              <a:rPr lang="de-DE" sz="1200" dirty="0" smtClean="0">
                <a:effectLst/>
                <a:latin typeface="Arial" panose="020B0604020202020204" pitchFamily="34" charset="0"/>
                <a:ea typeface="Calibri" panose="020F0502020204030204" pitchFamily="34" charset="0"/>
                <a:cs typeface="Times New Roman" panose="02020603050405020304" pitchFamily="18" charset="0"/>
              </a:rPr>
              <a:t>Um Sie in der Entscheidung zu unterstützen, führen die Klassenlehrkräfte der Grundschulen mit den Eltern persönliche Beratungsgespräche durch. Diese Gespräche müssen bis zum 25. Februar geführt werden. Beim Beratungsgespräch erhalten Sie persönlich das Anmeldeformular für die weiterführende Schule. Jedes Kind erhält nur 1 Anmeldeformular. Auf dem Formular tragen Sie den Bildungsgang ein, den Sie für Ihr Kind wählen, und benennen die gewünschte Schulform und Schule.</a:t>
            </a:r>
            <a:endParaRPr lang="de-DE"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153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0CCF51-F862-4805-A82D-964C777FC159}" type="slidenum">
              <a:rPr lang="de-DE" altLang="de-DE"/>
              <a:pPr>
                <a:spcBef>
                  <a:spcPct val="0"/>
                </a:spcBef>
              </a:pPr>
              <a:t>5</a:t>
            </a:fld>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a:ln/>
        </p:spPr>
      </p:sp>
      <p:sp>
        <p:nvSpPr>
          <p:cNvPr id="174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a:lnSpc>
                <a:spcPct val="115000"/>
              </a:lnSpc>
              <a:spcAft>
                <a:spcPts val="0"/>
              </a:spcAft>
            </a:pPr>
            <a:r>
              <a:rPr lang="de-DE" sz="1200" dirty="0" smtClean="0">
                <a:effectLst/>
                <a:latin typeface="Arial" panose="020B0604020202020204" pitchFamily="34" charset="0"/>
                <a:ea typeface="Calibri" panose="020F0502020204030204" pitchFamily="34" charset="0"/>
                <a:cs typeface="Times New Roman" panose="02020603050405020304" pitchFamily="18" charset="0"/>
              </a:rPr>
              <a:t>Wählen Sie einen Bildungsgang für Ihr Kind, der von der Grundschule nicht empfohlen wurde, erhalten Sie eine schriftliche Begründung, in der die Empfehlung erklärt wird und ein Angebot für ein weiteres Beratungsgespräch.</a:t>
            </a:r>
            <a:endParaRPr lang="de-DE"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0"/>
              </a:spcAft>
            </a:pPr>
            <a:r>
              <a:rPr lang="de-DE" sz="1200" dirty="0" smtClean="0">
                <a:effectLst/>
                <a:latin typeface="Arial" panose="020B0604020202020204" pitchFamily="34" charset="0"/>
                <a:ea typeface="Calibri" panose="020F0502020204030204" pitchFamily="34" charset="0"/>
                <a:cs typeface="Times New Roman" panose="02020603050405020304" pitchFamily="18" charset="0"/>
              </a:rPr>
              <a:t>Halten Sie an der Wahl des Bildungsganges fest, informieren Sie schriftlich bis zum 5. April die Grundschule ihres Kindes.</a:t>
            </a:r>
            <a:endParaRPr lang="de-DE"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r>
              <a:rPr lang="de-DE" sz="1200" dirty="0" smtClean="0">
                <a:effectLst/>
                <a:latin typeface="Arial" panose="020B0604020202020204" pitchFamily="34" charset="0"/>
                <a:ea typeface="Calibri" panose="020F0502020204030204" pitchFamily="34" charset="0"/>
                <a:cs typeface="Times New Roman" panose="02020603050405020304" pitchFamily="18" charset="0"/>
              </a:rPr>
              <a:t> </a:t>
            </a:r>
            <a:endParaRPr lang="de-DE"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1741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EAF8377-5985-4DCF-91C6-3C692D8042D4}" type="slidenum">
              <a:rPr lang="de-DE" altLang="de-DE"/>
              <a:pPr>
                <a:spcBef>
                  <a:spcPct val="0"/>
                </a:spcBef>
              </a:pPr>
              <a:t>6</a:t>
            </a:fld>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a:ln/>
        </p:spPr>
      </p:sp>
      <p:sp>
        <p:nvSpPr>
          <p:cNvPr id="194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a:lnSpc>
                <a:spcPct val="115000"/>
              </a:lnSpc>
              <a:spcAft>
                <a:spcPts val="0"/>
              </a:spcAft>
            </a:pPr>
            <a:r>
              <a:rPr lang="de-DE" sz="1200" dirty="0" smtClean="0">
                <a:effectLst/>
                <a:latin typeface="Arial" panose="020B0604020202020204" pitchFamily="34" charset="0"/>
                <a:ea typeface="Calibri" panose="020F0502020204030204" pitchFamily="34" charset="0"/>
                <a:cs typeface="Times New Roman" panose="02020603050405020304" pitchFamily="18" charset="0"/>
              </a:rPr>
              <a:t>Alle 3 Bildungsgänge haben einen gemeinsamen Kernbereich an Fächern. Sie unterscheiden sich jedoch deutlich von den Anforderungen, die an die Kinder gestellt werden.</a:t>
            </a:r>
            <a:endParaRPr lang="de-DE"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0"/>
              </a:spcAft>
            </a:pPr>
            <a:r>
              <a:rPr lang="de-DE" sz="1200" dirty="0" smtClean="0">
                <a:effectLst/>
                <a:latin typeface="Arial" panose="020B0604020202020204" pitchFamily="34" charset="0"/>
                <a:ea typeface="Calibri" panose="020F0502020204030204" pitchFamily="34" charset="0"/>
                <a:cs typeface="Times New Roman" panose="02020603050405020304" pitchFamily="18" charset="0"/>
              </a:rPr>
              <a:t>Jedes Kind sollte den Bildungsgang besuchen, der seinem bisherigen Leistungsstand, seiner Lernentwicklung und seiner Arbeitshaltung entspricht. Daher gehört es zu den Aufgaben der Grundschullehrkräfte eine fachliche Aussage zu treffen und Eltern entsprechend zu beraten</a:t>
            </a:r>
            <a:endParaRPr lang="de-DE"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r>
              <a:rPr lang="de-DE" sz="1200" dirty="0" smtClean="0">
                <a:effectLst/>
                <a:latin typeface="Arial" panose="020B0604020202020204" pitchFamily="34" charset="0"/>
                <a:ea typeface="Calibri" panose="020F0502020204030204" pitchFamily="34" charset="0"/>
                <a:cs typeface="Times New Roman" panose="02020603050405020304" pitchFamily="18" charset="0"/>
              </a:rPr>
              <a:t> </a:t>
            </a:r>
            <a:endParaRPr lang="de-DE"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eaLnBrk="1" hangingPunct="1">
              <a:spcBef>
                <a:spcPct val="0"/>
              </a:spcBef>
              <a:spcAft>
                <a:spcPts val="1000"/>
              </a:spcAft>
            </a:pPr>
            <a:endParaRPr lang="de-DE" altLang="de-DE" dirty="0">
              <a:latin typeface="Arial" panose="020B0604020202020204" pitchFamily="34" charset="0"/>
              <a:cs typeface="Arial" panose="020B0604020202020204" pitchFamily="34" charset="0"/>
            </a:endParaRPr>
          </a:p>
        </p:txBody>
      </p:sp>
      <p:sp>
        <p:nvSpPr>
          <p:cNvPr id="1946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7CA5379-4D58-4ADC-90BD-AFA552F0B1E7}" type="slidenum">
              <a:rPr lang="de-DE" altLang="de-DE"/>
              <a:pPr>
                <a:spcBef>
                  <a:spcPct val="0"/>
                </a:spcBef>
              </a:pPr>
              <a:t>7</a:t>
            </a:fld>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a:lnSpc>
                <a:spcPct val="115000"/>
              </a:lnSpc>
              <a:spcAft>
                <a:spcPts val="1000"/>
              </a:spcAft>
            </a:pPr>
            <a:r>
              <a:rPr lang="de-DE" sz="1200" dirty="0" smtClean="0">
                <a:effectLst/>
                <a:latin typeface="Arial" panose="020B0604020202020204" pitchFamily="34" charset="0"/>
                <a:ea typeface="Calibri" panose="020F0502020204030204" pitchFamily="34" charset="0"/>
                <a:cs typeface="Times New Roman" panose="02020603050405020304" pitchFamily="18" charset="0"/>
              </a:rPr>
              <a:t>Die Lehrkräfte der Grundschule kennen die schulische Entwicklung Ihres Kindes aus dem täglichen Unterricht. Sie kennen aber auch die unterschiedlichen Anforderungen der 3 Bildungsgänge.</a:t>
            </a:r>
            <a:endParaRPr lang="de-DE" sz="12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de-DE" sz="1200" dirty="0" smtClean="0">
                <a:effectLst/>
                <a:latin typeface="Arial" panose="020B0604020202020204" pitchFamily="34" charset="0"/>
                <a:ea typeface="Calibri" panose="020F0502020204030204" pitchFamily="34" charset="0"/>
              </a:rPr>
              <a:t>            Daher ist es für die Lehrkräfte gut einzuschätzen, ob ein Kind in einem bestimmten Bildungsgang erfolgreich mitarbeiten kann.</a:t>
            </a:r>
            <a:endParaRPr lang="de-DE" altLang="de-DE" dirty="0">
              <a:solidFill>
                <a:srgbClr val="000000"/>
              </a:solidFill>
              <a:latin typeface="Arial" panose="020B0604020202020204" pitchFamily="34" charset="0"/>
              <a:cs typeface="Arial" panose="020B0604020202020204" pitchFamily="34" charset="0"/>
            </a:endParaRPr>
          </a:p>
        </p:txBody>
      </p:sp>
      <p:sp>
        <p:nvSpPr>
          <p:cNvPr id="215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D5C41C-E413-4F32-B9D6-449ACD65D564}" type="slidenum">
              <a:rPr lang="de-DE" altLang="de-DE"/>
              <a:pPr>
                <a:spcBef>
                  <a:spcPct val="0"/>
                </a:spcBef>
              </a:pPr>
              <a:t>8</a:t>
            </a:fld>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a:ln/>
        </p:spPr>
      </p:sp>
      <p:sp>
        <p:nvSpPr>
          <p:cNvPr id="235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sz="1200" kern="1200" dirty="0" smtClean="0">
                <a:solidFill>
                  <a:schemeClr val="tx1"/>
                </a:solidFill>
                <a:effectLst/>
                <a:latin typeface="Times New Roman" pitchFamily="18" charset="0"/>
                <a:ea typeface="+mn-ea"/>
                <a:cs typeface="+mn-cs"/>
              </a:rPr>
              <a:t>Auf den nächsten Seiten erhalten Sie Informationen über</a:t>
            </a:r>
          </a:p>
          <a:p>
            <a:pPr lvl="0"/>
            <a:r>
              <a:rPr lang="de-DE" sz="1200" kern="1200" dirty="0" smtClean="0">
                <a:solidFill>
                  <a:schemeClr val="tx1"/>
                </a:solidFill>
                <a:effectLst/>
                <a:latin typeface="Times New Roman" pitchFamily="18" charset="0"/>
                <a:ea typeface="+mn-ea"/>
                <a:cs typeface="+mn-cs"/>
              </a:rPr>
              <a:t>die einzelnen Bildungsgänge und Schulformen in der Sekundarstufe I</a:t>
            </a:r>
          </a:p>
          <a:p>
            <a:pPr lvl="0"/>
            <a:r>
              <a:rPr lang="de-DE" sz="1200" kern="1200" dirty="0" smtClean="0">
                <a:solidFill>
                  <a:schemeClr val="tx1"/>
                </a:solidFill>
                <a:effectLst/>
                <a:latin typeface="Times New Roman" pitchFamily="18" charset="0"/>
                <a:ea typeface="+mn-ea"/>
                <a:cs typeface="+mn-cs"/>
              </a:rPr>
              <a:t>Schulabschlüsse, die erworben werden können</a:t>
            </a:r>
          </a:p>
          <a:p>
            <a:pPr lvl="0"/>
            <a:r>
              <a:rPr lang="de-DE" sz="1200" kern="1200" dirty="0" smtClean="0">
                <a:solidFill>
                  <a:schemeClr val="tx1"/>
                </a:solidFill>
                <a:effectLst/>
                <a:latin typeface="Times New Roman" pitchFamily="18" charset="0"/>
                <a:ea typeface="+mn-ea"/>
                <a:cs typeface="+mn-cs"/>
              </a:rPr>
              <a:t>Weitere schulische Anschlussmöglichkeiten nach dem Besuch der Sekundarstufe I.</a:t>
            </a:r>
          </a:p>
          <a:p>
            <a:pPr>
              <a:spcAft>
                <a:spcPts val="1000"/>
              </a:spcAft>
            </a:pPr>
            <a:endParaRPr lang="de-DE" altLang="de-DE" dirty="0">
              <a:latin typeface="Arial" panose="020B0604020202020204" pitchFamily="34" charset="0"/>
              <a:cs typeface="Arial" panose="020B0604020202020204" pitchFamily="34" charset="0"/>
            </a:endParaRPr>
          </a:p>
        </p:txBody>
      </p:sp>
      <p:sp>
        <p:nvSpPr>
          <p:cNvPr id="2355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3B861BA-E95D-45A7-9C34-A9B198A075B9}" type="slidenum">
              <a:rPr lang="de-DE" altLang="de-DE"/>
              <a:pPr>
                <a:spcBef>
                  <a:spcPct val="0"/>
                </a:spcBef>
              </a:pPr>
              <a:t>9</a:t>
            </a:fld>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93688" y="2679700"/>
            <a:ext cx="8853487" cy="4203700"/>
          </a:xfrm>
          <a:prstGeom prst="rect">
            <a:avLst/>
          </a:prstGeom>
          <a:solidFill>
            <a:srgbClr val="24489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endParaRPr lang="de-DE" altLang="de-DE" sz="4800" dirty="0">
              <a:solidFill>
                <a:srgbClr val="244894"/>
              </a:solidFill>
              <a:latin typeface="Times" charset="0"/>
            </a:endParaRPr>
          </a:p>
        </p:txBody>
      </p:sp>
      <p:pic>
        <p:nvPicPr>
          <p:cNvPr id="5" name="Picture 8" descr="Streif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M_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userDrawn="1"/>
        </p:nvSpPr>
        <p:spPr bwMode="auto">
          <a:xfrm>
            <a:off x="914400" y="5715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endParaRPr lang="de-DE" altLang="de-DE" dirty="0"/>
          </a:p>
        </p:txBody>
      </p:sp>
      <p:sp>
        <p:nvSpPr>
          <p:cNvPr id="8" name="Text Box 16"/>
          <p:cNvSpPr txBox="1">
            <a:spLocks noChangeArrowheads="1"/>
          </p:cNvSpPr>
          <p:nvPr userDrawn="1"/>
        </p:nvSpPr>
        <p:spPr bwMode="auto">
          <a:xfrm>
            <a:off x="531813" y="293688"/>
            <a:ext cx="1958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de-DE" altLang="de-DE" sz="1200" b="1" dirty="0">
                <a:solidFill>
                  <a:srgbClr val="244894"/>
                </a:solidFill>
                <a:latin typeface="Arial" charset="0"/>
              </a:rPr>
              <a:t>Hessische Staatskanzlei</a:t>
            </a:r>
          </a:p>
        </p:txBody>
      </p:sp>
      <p:sp>
        <p:nvSpPr>
          <p:cNvPr id="3074" name="Rectangle 2"/>
          <p:cNvSpPr>
            <a:spLocks noGrp="1" noChangeArrowheads="1"/>
          </p:cNvSpPr>
          <p:nvPr>
            <p:ph type="ctrTitle"/>
          </p:nvPr>
        </p:nvSpPr>
        <p:spPr>
          <a:xfrm>
            <a:off x="531813" y="1668463"/>
            <a:ext cx="7772400" cy="1143000"/>
          </a:xfrm>
        </p:spPr>
        <p:txBody>
          <a:bodyPr anchor="ctr"/>
          <a:lstStyle>
            <a:lvl1pPr>
              <a:defRPr/>
            </a:lvl1pPr>
          </a:lstStyle>
          <a:p>
            <a:r>
              <a:rPr lang="de-DE"/>
              <a:t>Einzeiliger oder zweizeiliger</a:t>
            </a:r>
            <a:br>
              <a:rPr lang="de-DE"/>
            </a:br>
            <a:r>
              <a:rPr lang="de-DE"/>
              <a:t>Titel</a:t>
            </a:r>
          </a:p>
        </p:txBody>
      </p:sp>
      <p:sp>
        <p:nvSpPr>
          <p:cNvPr id="3075" name="Rectangle 3"/>
          <p:cNvSpPr>
            <a:spLocks noGrp="1" noChangeArrowheads="1"/>
          </p:cNvSpPr>
          <p:nvPr>
            <p:ph type="subTitle" idx="1"/>
          </p:nvPr>
        </p:nvSpPr>
        <p:spPr>
          <a:xfrm>
            <a:off x="531813" y="3122613"/>
            <a:ext cx="6400800" cy="1752600"/>
          </a:xfrm>
        </p:spPr>
        <p:txBody>
          <a:bodyPr/>
          <a:lstStyle>
            <a:lvl1pPr marL="0" indent="0">
              <a:defRPr sz="2400">
                <a:solidFill>
                  <a:schemeClr val="bg1"/>
                </a:solidFill>
              </a:defRPr>
            </a:lvl1pPr>
          </a:lstStyle>
          <a:p>
            <a:r>
              <a:rPr lang="de-DE"/>
              <a:t>Untertitel der Präsentation</a:t>
            </a:r>
          </a:p>
        </p:txBody>
      </p:sp>
      <p:sp>
        <p:nvSpPr>
          <p:cNvPr id="9" name="Rectangle 18"/>
          <p:cNvSpPr>
            <a:spLocks noGrp="1" noChangeArrowheads="1"/>
          </p:cNvSpPr>
          <p:nvPr>
            <p:ph type="dt" sz="half" idx="10"/>
          </p:nvPr>
        </p:nvSpPr>
        <p:spPr>
          <a:xfrm>
            <a:off x="609600" y="6324600"/>
            <a:ext cx="4419600" cy="381000"/>
          </a:xfrm>
        </p:spPr>
        <p:txBody>
          <a:bodyPr lIns="0" tIns="0" rIns="0" bIns="0"/>
          <a:lstStyle>
            <a:lvl1pPr eaLnBrk="0" hangingPunct="0">
              <a:defRPr sz="1200">
                <a:solidFill>
                  <a:schemeClr val="bg1"/>
                </a:solidFill>
              </a:defRPr>
            </a:lvl1pPr>
          </a:lstStyle>
          <a:p>
            <a:pPr>
              <a:defRPr/>
            </a:pPr>
            <a:r>
              <a:rPr lang="de-DE"/>
              <a:t>Wiesbaden, den </a:t>
            </a:r>
            <a:fld id="{4032C009-2A53-4463-8E7B-88E1D3A97DEC}" type="datetime2">
              <a:rPr lang="de-DE" smtClean="0"/>
              <a:t>Mittwoch, 11. November 2020</a:t>
            </a:fld>
            <a:endParaRPr lang="de-DE"/>
          </a:p>
        </p:txBody>
      </p:sp>
    </p:spTree>
    <p:extLst>
      <p:ext uri="{BB962C8B-B14F-4D97-AF65-F5344CB8AC3E}">
        <p14:creationId xmlns:p14="http://schemas.microsoft.com/office/powerpoint/2010/main" val="267671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3464AD18-D50D-49FC-8779-33924F118DFA}" type="datetime2">
              <a:rPr lang="de-DE" smtClean="0"/>
              <a:t>Mittwoch, 11. November 2020</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Hessisches Kultusministerium</a:t>
            </a:r>
            <a:endParaRPr lang="de-DE"/>
          </a:p>
        </p:txBody>
      </p:sp>
    </p:spTree>
    <p:extLst>
      <p:ext uri="{BB962C8B-B14F-4D97-AF65-F5344CB8AC3E}">
        <p14:creationId xmlns:p14="http://schemas.microsoft.com/office/powerpoint/2010/main" val="252639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361113" y="838200"/>
            <a:ext cx="1943100" cy="52578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1813" y="838200"/>
            <a:ext cx="5676900" cy="52578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172E469F-BF74-47B3-A41E-CF68764A7512}" type="datetime2">
              <a:rPr lang="de-DE" smtClean="0"/>
              <a:t>Mittwoch, 11. November 2020</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Hessisches Kultusministerium</a:t>
            </a:r>
            <a:endParaRPr lang="de-DE"/>
          </a:p>
        </p:txBody>
      </p:sp>
    </p:spTree>
    <p:extLst>
      <p:ext uri="{BB962C8B-B14F-4D97-AF65-F5344CB8AC3E}">
        <p14:creationId xmlns:p14="http://schemas.microsoft.com/office/powerpoint/2010/main" val="187339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a:defRPr>
                <a:solidFill>
                  <a:schemeClr val="tx1"/>
                </a:solidFill>
              </a:defRPr>
            </a:lvl1pPr>
            <a:lvl2pPr marL="914400" indent="-457200">
              <a:buFont typeface="Arial" panose="020B0604020202020204" pitchFamily="34" charset="0"/>
              <a:buChar char="•"/>
              <a:defRPr sz="1800">
                <a:latin typeface="+mn-lt"/>
              </a:defRPr>
            </a:lvl2pPr>
            <a:lvl3pPr marL="1257300" indent="-342900">
              <a:buFont typeface="Courier New" panose="02070309020205020404" pitchFamily="49" charset="0"/>
              <a:buChar char="o"/>
              <a:defRPr sz="1800">
                <a:latin typeface="+mn-lt"/>
              </a:defRPr>
            </a:lvl3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pPr>
              <a:defRPr/>
            </a:pPr>
            <a:fld id="{DD3C1AE1-7042-4CF9-92B7-3F558A776E93}" type="datetime2">
              <a:rPr lang="de-DE" smtClean="0"/>
              <a:t>Mittwoch, 11. November 2020</a:t>
            </a:fld>
            <a:endParaRPr lang="de-DE" dirty="0"/>
          </a:p>
        </p:txBody>
      </p:sp>
      <p:sp>
        <p:nvSpPr>
          <p:cNvPr id="5" name="Fußzeilenplatzhalter 4"/>
          <p:cNvSpPr>
            <a:spLocks noGrp="1"/>
          </p:cNvSpPr>
          <p:nvPr>
            <p:ph type="ftr" sz="quarter" idx="11"/>
          </p:nvPr>
        </p:nvSpPr>
        <p:spPr/>
        <p:txBody>
          <a:bodyPr/>
          <a:lstStyle>
            <a:lvl1pPr>
              <a:defRPr sz="1200" b="1"/>
            </a:lvl1pPr>
          </a:lstStyle>
          <a:p>
            <a:pPr>
              <a:defRPr/>
            </a:pPr>
            <a:r>
              <a:rPr lang="de-DE"/>
              <a:t>Hessisches Kultusministerium</a:t>
            </a:r>
          </a:p>
        </p:txBody>
      </p:sp>
    </p:spTree>
    <p:extLst>
      <p:ext uri="{BB962C8B-B14F-4D97-AF65-F5344CB8AC3E}">
        <p14:creationId xmlns:p14="http://schemas.microsoft.com/office/powerpoint/2010/main" val="273385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fld id="{02950819-2AB5-4030-9B9C-1D8597F0C630}" type="datetime2">
              <a:rPr lang="de-DE" smtClean="0"/>
              <a:t>Mittwoch, 11. November 2020</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Hessisches Kultusministerium</a:t>
            </a:r>
            <a:endParaRPr lang="de-DE"/>
          </a:p>
        </p:txBody>
      </p:sp>
    </p:spTree>
    <p:extLst>
      <p:ext uri="{BB962C8B-B14F-4D97-AF65-F5344CB8AC3E}">
        <p14:creationId xmlns:p14="http://schemas.microsoft.com/office/powerpoint/2010/main" val="338213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18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4942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fld id="{25D775AD-5BD0-4F8F-8671-ED39DBB10D7E}" type="datetime2">
              <a:rPr lang="de-DE" smtClean="0"/>
              <a:t>Mittwoch, 11. November 2020</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Hessisches Kultusministerium</a:t>
            </a:r>
            <a:endParaRPr lang="de-DE"/>
          </a:p>
        </p:txBody>
      </p:sp>
    </p:spTree>
    <p:extLst>
      <p:ext uri="{BB962C8B-B14F-4D97-AF65-F5344CB8AC3E}">
        <p14:creationId xmlns:p14="http://schemas.microsoft.com/office/powerpoint/2010/main" val="379839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fld id="{2E6D0B9C-CB9C-41F0-BF6C-DE084B7B796C}" type="datetime2">
              <a:rPr lang="de-DE" smtClean="0"/>
              <a:t>Mittwoch, 11. November 2020</a:t>
            </a:fld>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smtClean="0"/>
              <a:t>Hessisches Kultusministerium</a:t>
            </a:r>
            <a:endParaRPr lang="de-DE"/>
          </a:p>
        </p:txBody>
      </p:sp>
    </p:spTree>
    <p:extLst>
      <p:ext uri="{BB962C8B-B14F-4D97-AF65-F5344CB8AC3E}">
        <p14:creationId xmlns:p14="http://schemas.microsoft.com/office/powerpoint/2010/main" val="227765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fld id="{106D765C-F9F4-468D-8F32-7B66EFD53153}" type="datetime2">
              <a:rPr lang="de-DE" smtClean="0"/>
              <a:t>Mittwoch, 11. November 2020</a:t>
            </a:fld>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smtClean="0"/>
              <a:t>Hessisches Kultusministerium</a:t>
            </a:r>
            <a:endParaRPr lang="de-DE"/>
          </a:p>
        </p:txBody>
      </p:sp>
    </p:spTree>
    <p:extLst>
      <p:ext uri="{BB962C8B-B14F-4D97-AF65-F5344CB8AC3E}">
        <p14:creationId xmlns:p14="http://schemas.microsoft.com/office/powerpoint/2010/main" val="1810981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51EBAED-8BC0-4E3C-A53B-C8B68A87CA89}" type="datetime2">
              <a:rPr lang="de-DE" smtClean="0"/>
              <a:t>Mittwoch, 11. November 2020</a:t>
            </a:fld>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smtClean="0"/>
              <a:t>Hessisches Kultusministerium</a:t>
            </a:r>
            <a:endParaRPr lang="de-DE"/>
          </a:p>
        </p:txBody>
      </p:sp>
    </p:spTree>
    <p:extLst>
      <p:ext uri="{BB962C8B-B14F-4D97-AF65-F5344CB8AC3E}">
        <p14:creationId xmlns:p14="http://schemas.microsoft.com/office/powerpoint/2010/main" val="8085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E81ABDF2-6D8C-4CD3-BD90-95479CFA0007}" type="datetime2">
              <a:rPr lang="de-DE" smtClean="0"/>
              <a:t>Mittwoch, 11. November 2020</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Hessisches Kultusministerium</a:t>
            </a:r>
            <a:endParaRPr lang="de-DE"/>
          </a:p>
        </p:txBody>
      </p:sp>
    </p:spTree>
    <p:extLst>
      <p:ext uri="{BB962C8B-B14F-4D97-AF65-F5344CB8AC3E}">
        <p14:creationId xmlns:p14="http://schemas.microsoft.com/office/powerpoint/2010/main" val="4149552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D51BD7D9-D517-4AFE-ACF2-E3885D9644B8}" type="datetime2">
              <a:rPr lang="de-DE" smtClean="0"/>
              <a:t>Mittwoch, 11. November 2020</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Hessisches Kultusministerium</a:t>
            </a:r>
            <a:endParaRPr lang="de-DE"/>
          </a:p>
        </p:txBody>
      </p:sp>
    </p:spTree>
    <p:extLst>
      <p:ext uri="{BB962C8B-B14F-4D97-AF65-F5344CB8AC3E}">
        <p14:creationId xmlns:p14="http://schemas.microsoft.com/office/powerpoint/2010/main" val="153013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Nmvb fgus</a:t>
            </a:r>
          </a:p>
        </p:txBody>
      </p:sp>
      <p:sp>
        <p:nvSpPr>
          <p:cNvPr id="1027" name="Rectangle 3"/>
          <p:cNvSpPr>
            <a:spLocks noGrp="1" noChangeArrowheads="1"/>
          </p:cNvSpPr>
          <p:nvPr>
            <p:ph type="body" idx="1"/>
          </p:nvPr>
        </p:nvSpPr>
        <p:spPr bwMode="auto">
          <a:xfrm>
            <a:off x="531813"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vmlöKEDG</a:t>
            </a:r>
            <a:br>
              <a:rPr lang="de-DE" altLang="de-DE"/>
            </a:br>
            <a:endParaRPr lang="de-DE" altLang="de-DE"/>
          </a:p>
        </p:txBody>
      </p:sp>
      <p:sp>
        <p:nvSpPr>
          <p:cNvPr id="1028" name="Rectangle 4"/>
          <p:cNvSpPr>
            <a:spLocks noGrp="1" noChangeArrowheads="1"/>
          </p:cNvSpPr>
          <p:nvPr>
            <p:ph type="dt" sz="half" idx="2"/>
          </p:nvPr>
        </p:nvSpPr>
        <p:spPr bwMode="auto">
          <a:xfrm>
            <a:off x="533400" y="6400800"/>
            <a:ext cx="2940050" cy="3810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eaLnBrk="1" hangingPunct="1">
              <a:defRPr sz="1000">
                <a:solidFill>
                  <a:srgbClr val="3333CC"/>
                </a:solidFill>
                <a:latin typeface="+mn-lt"/>
              </a:defRPr>
            </a:lvl1pPr>
          </a:lstStyle>
          <a:p>
            <a:pPr>
              <a:defRPr/>
            </a:pPr>
            <a:fld id="{DE849436-5560-4A58-8AE0-38F2740ED8CE}" type="datetime2">
              <a:rPr lang="de-DE" smtClean="0"/>
              <a:t>Mittwoch, 11. November 2020</a:t>
            </a:fld>
            <a:endParaRPr lang="de-DE" dirty="0"/>
          </a:p>
        </p:txBody>
      </p:sp>
      <p:sp>
        <p:nvSpPr>
          <p:cNvPr id="1029" name="Rectangle 5"/>
          <p:cNvSpPr>
            <a:spLocks noGrp="1" noChangeArrowheads="1"/>
          </p:cNvSpPr>
          <p:nvPr>
            <p:ph type="ftr" sz="quarter" idx="3"/>
          </p:nvPr>
        </p:nvSpPr>
        <p:spPr bwMode="auto">
          <a:xfrm>
            <a:off x="531813" y="2936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244894"/>
                </a:solidFill>
                <a:latin typeface="+mn-lt"/>
              </a:defRPr>
            </a:lvl1pPr>
          </a:lstStyle>
          <a:p>
            <a:pPr>
              <a:defRPr/>
            </a:pPr>
            <a:r>
              <a:rPr lang="de-DE" smtClean="0"/>
              <a:t>Hessisches Kultusministerium</a:t>
            </a:r>
            <a:endParaRPr lang="de-DE"/>
          </a:p>
        </p:txBody>
      </p:sp>
      <p:pic>
        <p:nvPicPr>
          <p:cNvPr id="1030" name="Picture 7" descr="Streife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8"/>
          <p:cNvSpPr>
            <a:spLocks noChangeArrowheads="1"/>
          </p:cNvSpPr>
          <p:nvPr/>
        </p:nvSpPr>
        <p:spPr bwMode="auto">
          <a:xfrm>
            <a:off x="6553200" y="6400800"/>
            <a:ext cx="228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defRPr/>
            </a:pPr>
            <a:fld id="{68F29259-C9BD-4CFA-96F4-CA3871FE7958}" type="slidenum">
              <a:rPr lang="it-IT" altLang="de-DE" sz="1000" smtClean="0">
                <a:solidFill>
                  <a:srgbClr val="3333CC"/>
                </a:solidFill>
                <a:latin typeface="Arial" panose="020B0604020202020204" pitchFamily="34" charset="0"/>
              </a:rPr>
              <a:pPr algn="r">
                <a:defRPr/>
              </a:pPr>
              <a:t>‹Nr.›</a:t>
            </a:fld>
            <a:endParaRPr lang="it-IT" altLang="de-DE" sz="1000">
              <a:solidFill>
                <a:srgbClr val="3333CC"/>
              </a:solidFill>
              <a:latin typeface="Arial" panose="020B0604020202020204" pitchFamily="34" charset="0"/>
            </a:endParaRPr>
          </a:p>
        </p:txBody>
      </p:sp>
      <p:pic>
        <p:nvPicPr>
          <p:cNvPr id="1032" name="Picture 10" descr="HM_RG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6" r:id="rId1"/>
    <p:sldLayoutId id="2147484127"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hf sldNum="0" hdr="0" dt="0"/>
  <p:txStyles>
    <p:title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p:titleStyle>
    <p:bodyStyle>
      <a:lvl1pPr marL="342900" indent="-342900" algn="l" rtl="0" eaLnBrk="0" fontAlgn="base" hangingPunct="0">
        <a:lnSpc>
          <a:spcPts val="3000"/>
        </a:lnSpc>
        <a:spcBef>
          <a:spcPct val="0"/>
        </a:spcBef>
        <a:spcAft>
          <a:spcPct val="0"/>
        </a:spcAft>
        <a:defRPr>
          <a:solidFill>
            <a:srgbClr val="3333CC"/>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lnSpc>
          <a:spcPts val="3000"/>
        </a:lnSpc>
        <a:spcBef>
          <a:spcPct val="0"/>
        </a:spcBef>
        <a:spcAft>
          <a:spcPct val="0"/>
        </a:spcAft>
        <a:buChar char="»"/>
        <a:defRPr>
          <a:solidFill>
            <a:schemeClr val="tx1"/>
          </a:solidFill>
          <a:latin typeface="+mn-lt"/>
        </a:defRPr>
      </a:lvl5pPr>
      <a:lvl6pPr marL="2514600" indent="-228600" algn="l" rtl="0" fontAlgn="base">
        <a:lnSpc>
          <a:spcPts val="3000"/>
        </a:lnSpc>
        <a:spcBef>
          <a:spcPct val="0"/>
        </a:spcBef>
        <a:spcAft>
          <a:spcPct val="0"/>
        </a:spcAft>
        <a:buChar char="»"/>
        <a:defRPr>
          <a:solidFill>
            <a:schemeClr val="tx1"/>
          </a:solidFill>
          <a:latin typeface="+mn-lt"/>
        </a:defRPr>
      </a:lvl6pPr>
      <a:lvl7pPr marL="2971800" indent="-228600" algn="l" rtl="0" fontAlgn="base">
        <a:lnSpc>
          <a:spcPts val="3000"/>
        </a:lnSpc>
        <a:spcBef>
          <a:spcPct val="0"/>
        </a:spcBef>
        <a:spcAft>
          <a:spcPct val="0"/>
        </a:spcAft>
        <a:buChar char="»"/>
        <a:defRPr>
          <a:solidFill>
            <a:schemeClr val="tx1"/>
          </a:solidFill>
          <a:latin typeface="+mn-lt"/>
        </a:defRPr>
      </a:lvl7pPr>
      <a:lvl8pPr marL="3429000" indent="-228600" algn="l" rtl="0" fontAlgn="base">
        <a:lnSpc>
          <a:spcPts val="3000"/>
        </a:lnSpc>
        <a:spcBef>
          <a:spcPct val="0"/>
        </a:spcBef>
        <a:spcAft>
          <a:spcPct val="0"/>
        </a:spcAft>
        <a:buChar char="»"/>
        <a:defRPr>
          <a:solidFill>
            <a:schemeClr val="tx1"/>
          </a:solidFill>
          <a:latin typeface="+mn-lt"/>
        </a:defRPr>
      </a:lvl8pPr>
      <a:lvl9pPr marL="3886200" indent="-228600" algn="l" rtl="0" fontAlgn="base">
        <a:lnSpc>
          <a:spcPts val="3000"/>
        </a:lnSpc>
        <a:spcBef>
          <a:spcPct val="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468313" y="2060575"/>
            <a:ext cx="7772400" cy="568325"/>
          </a:xfrm>
        </p:spPr>
        <p:txBody>
          <a:bodyPr/>
          <a:lstStyle/>
          <a:p>
            <a:pPr>
              <a:defRPr/>
            </a:pPr>
            <a:r>
              <a:rPr lang="de-DE" altLang="de-DE" dirty="0">
                <a:solidFill>
                  <a:schemeClr val="accent6">
                    <a:lumMod val="75000"/>
                  </a:schemeClr>
                </a:solidFill>
              </a:rPr>
              <a:t>Mein Kind kommt in die 5. Klasse </a:t>
            </a:r>
          </a:p>
        </p:txBody>
      </p:sp>
      <p:sp>
        <p:nvSpPr>
          <p:cNvPr id="4099" name="Inhaltsplatzhalter 2"/>
          <p:cNvSpPr>
            <a:spLocks noGrp="1"/>
          </p:cNvSpPr>
          <p:nvPr>
            <p:ph idx="1"/>
          </p:nvPr>
        </p:nvSpPr>
        <p:spPr>
          <a:xfrm>
            <a:off x="287338" y="2663825"/>
            <a:ext cx="8748712" cy="4078288"/>
          </a:xfrm>
          <a:solidFill>
            <a:schemeClr val="accent6">
              <a:lumMod val="75000"/>
            </a:schemeClr>
          </a:solidFill>
        </p:spPr>
        <p:txBody>
          <a:bodyPr/>
          <a:lstStyle/>
          <a:p>
            <a:pPr marL="179388" indent="0">
              <a:defRPr/>
            </a:pPr>
            <a:r>
              <a:rPr lang="de-DE" altLang="de-DE" sz="2400" dirty="0">
                <a:solidFill>
                  <a:schemeClr val="bg1"/>
                </a:solidFill>
              </a:rPr>
              <a:t>Informationen zum Übergang in die weiterführende Schule</a:t>
            </a:r>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hteck 29"/>
          <p:cNvSpPr/>
          <p:nvPr/>
        </p:nvSpPr>
        <p:spPr>
          <a:xfrm>
            <a:off x="5292725" y="1341438"/>
            <a:ext cx="3527425" cy="489585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buFont typeface="Arial" panose="020B0604020202020204" pitchFamily="34" charset="0"/>
              <a:buChar char="•"/>
              <a:defRPr/>
            </a:pPr>
            <a:r>
              <a:rPr lang="de-DE" sz="2000" dirty="0">
                <a:solidFill>
                  <a:schemeClr val="accent6">
                    <a:lumMod val="75000"/>
                  </a:schemeClr>
                </a:solidFill>
              </a:rPr>
              <a:t>5 Jahre bis zum Haupt-schulabschluss bzw. qualifizierenden Hauptschulabschluss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erste Fremdsprache Englisch verbindlich</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danach Übergang in die Realschule oder in die Sekundarstufe II </a:t>
            </a:r>
            <a:br>
              <a:rPr lang="de-DE" sz="2000" dirty="0">
                <a:solidFill>
                  <a:schemeClr val="accent6">
                    <a:lumMod val="75000"/>
                  </a:schemeClr>
                </a:solidFill>
              </a:rPr>
            </a:br>
            <a:r>
              <a:rPr lang="de-DE" sz="2000" dirty="0">
                <a:solidFill>
                  <a:schemeClr val="accent6">
                    <a:lumMod val="75000"/>
                  </a:schemeClr>
                </a:solidFill>
              </a:rPr>
              <a:t>(z. B. Berufsausbildung oder Besuch einer Berufsfachschule zum Erwerb des mittleren Abschlusses)</a:t>
            </a:r>
          </a:p>
        </p:txBody>
      </p:sp>
      <p:sp>
        <p:nvSpPr>
          <p:cNvPr id="19460" name="Rectangle 2"/>
          <p:cNvSpPr>
            <a:spLocks noGrp="1" noChangeArrowheads="1"/>
          </p:cNvSpPr>
          <p:nvPr>
            <p:ph type="title"/>
          </p:nvPr>
        </p:nvSpPr>
        <p:spPr>
          <a:xfrm>
            <a:off x="533400" y="838200"/>
            <a:ext cx="7772400" cy="503238"/>
          </a:xfrm>
        </p:spPr>
        <p:txBody>
          <a:bodyPr/>
          <a:lstStyle/>
          <a:p>
            <a:pPr eaLnBrk="1" hangingPunct="1">
              <a:defRPr/>
            </a:pPr>
            <a:r>
              <a:rPr lang="de-DE" altLang="de-DE" dirty="0">
                <a:solidFill>
                  <a:schemeClr val="accent6">
                    <a:lumMod val="75000"/>
                  </a:schemeClr>
                </a:solidFill>
              </a:rPr>
              <a:t>Der Hauptschulbildungsgang</a:t>
            </a:r>
          </a:p>
        </p:txBody>
      </p:sp>
      <p:grpSp>
        <p:nvGrpSpPr>
          <p:cNvPr id="24581" name="Gruppieren 1"/>
          <p:cNvGrpSpPr>
            <a:grpSpLocks/>
          </p:cNvGrpSpPr>
          <p:nvPr/>
        </p:nvGrpSpPr>
        <p:grpSpPr bwMode="auto">
          <a:xfrm>
            <a:off x="690563" y="1557338"/>
            <a:ext cx="3908425" cy="4740275"/>
            <a:chOff x="690563" y="1557338"/>
            <a:chExt cx="3908425" cy="4740275"/>
          </a:xfrm>
        </p:grpSpPr>
        <p:sp>
          <p:nvSpPr>
            <p:cNvPr id="11" name="Rechteck 10"/>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13" name="Rechteck 12"/>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Hauptschulbildungsgang</a:t>
              </a:r>
            </a:p>
          </p:txBody>
        </p:sp>
        <p:sp>
          <p:nvSpPr>
            <p:cNvPr id="14" name="Rechteck 13"/>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15" name="Rechteck 14"/>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16" name="Rechteck 15"/>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26" name="Rechteck 25"/>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28" name="Rechteck 27"/>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31" name="Rechteck 30"/>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33"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Realschulbildungsgang</a:t>
            </a:r>
          </a:p>
        </p:txBody>
      </p:sp>
      <p:sp>
        <p:nvSpPr>
          <p:cNvPr id="31" name="Rechteck 30"/>
          <p:cNvSpPr/>
          <p:nvPr/>
        </p:nvSpPr>
        <p:spPr>
          <a:xfrm>
            <a:off x="5292725" y="1341438"/>
            <a:ext cx="3527425" cy="5016500"/>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6 Jahre bis zum Realschulabschluss bzw. qualifizierenden Realschulabschluss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(in der Regel Englisch)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möglich ab Klasse 7</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im Anschluss Übergang in die Sekundarstufe II </a:t>
            </a:r>
            <a:br>
              <a:rPr lang="de-DE" sz="2000" dirty="0">
                <a:solidFill>
                  <a:schemeClr val="accent6">
                    <a:lumMod val="75000"/>
                  </a:schemeClr>
                </a:solidFill>
                <a:latin typeface="+mn-lt"/>
              </a:rPr>
            </a:br>
            <a:r>
              <a:rPr lang="de-DE" sz="2000" dirty="0">
                <a:solidFill>
                  <a:schemeClr val="accent6">
                    <a:lumMod val="75000"/>
                  </a:schemeClr>
                </a:solidFill>
                <a:latin typeface="+mn-lt"/>
              </a:rPr>
              <a:t>(z. B. Berufsausbildung / gymnasiale Oberstufe)</a:t>
            </a:r>
          </a:p>
        </p:txBody>
      </p:sp>
      <p:sp>
        <p:nvSpPr>
          <p:cNvPr id="33" name="Fußzeilenplatzhalter 4"/>
          <p:cNvSpPr>
            <a:spLocks noGrp="1"/>
          </p:cNvSpPr>
          <p:nvPr>
            <p:ph type="ftr" sz="quarter" idx="11"/>
          </p:nvPr>
        </p:nvSpPr>
        <p:spPr/>
        <p:txBody>
          <a:bodyPr/>
          <a:lstStyle/>
          <a:p>
            <a:pPr>
              <a:defRPr/>
            </a:pPr>
            <a:r>
              <a:rPr lang="de-DE"/>
              <a:t>Hessisches Kultusministerium</a:t>
            </a:r>
          </a:p>
        </p:txBody>
      </p:sp>
      <p:grpSp>
        <p:nvGrpSpPr>
          <p:cNvPr id="26630" name="Gruppieren 1"/>
          <p:cNvGrpSpPr>
            <a:grpSpLocks/>
          </p:cNvGrpSpPr>
          <p:nvPr/>
        </p:nvGrpSpPr>
        <p:grpSpPr bwMode="auto">
          <a:xfrm>
            <a:off x="690563" y="1557338"/>
            <a:ext cx="3908425" cy="4740275"/>
            <a:chOff x="690563" y="1557338"/>
            <a:chExt cx="3908425" cy="4740275"/>
          </a:xfrm>
        </p:grpSpPr>
        <p:sp>
          <p:nvSpPr>
            <p:cNvPr id="40" name="Rechteck 39"/>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41" name="Rechteck 40"/>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Realschulbildungsgang</a:t>
              </a:r>
            </a:p>
          </p:txBody>
        </p:sp>
        <p:sp>
          <p:nvSpPr>
            <p:cNvPr id="42" name="Rechteck 41"/>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43" name="Rechteck 42"/>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44" name="Rechteck 43"/>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45" name="Rechteck 44"/>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46" name="Rechteck 45"/>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7" name="Rechteck 46"/>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gymnasiale Bildungsgang</a:t>
            </a:r>
          </a:p>
        </p:txBody>
      </p:sp>
      <p:sp>
        <p:nvSpPr>
          <p:cNvPr id="9" name="Rechteck 8"/>
          <p:cNvSpPr/>
          <p:nvPr/>
        </p:nvSpPr>
        <p:spPr>
          <a:xfrm>
            <a:off x="5292725" y="1343025"/>
            <a:ext cx="3527425" cy="5324475"/>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Der Abschluss dieses Bildungsganges wird am Ende der Sekundarstufe II erteilt (allgemeine Hochschulreife).</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(Englisch, Französisch oder Latein)</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verbindlich / dritte  Fremdsprache möglich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Übergang in ein Studium / in eine Berufsausbildung möglich</a:t>
            </a:r>
            <a:endParaRPr lang="de-DE" sz="1600" dirty="0">
              <a:latin typeface="+mn-lt"/>
            </a:endParaRPr>
          </a:p>
        </p:txBody>
      </p:sp>
      <p:sp>
        <p:nvSpPr>
          <p:cNvPr id="32" name="Fußzeilenplatzhalter 4"/>
          <p:cNvSpPr>
            <a:spLocks noGrp="1"/>
          </p:cNvSpPr>
          <p:nvPr>
            <p:ph type="ftr" sz="quarter" idx="11"/>
          </p:nvPr>
        </p:nvSpPr>
        <p:spPr/>
        <p:txBody>
          <a:bodyPr/>
          <a:lstStyle/>
          <a:p>
            <a:pPr>
              <a:defRPr/>
            </a:pPr>
            <a:r>
              <a:rPr lang="de-DE" smtClean="0"/>
              <a:t>Hessisches Kultusministerium</a:t>
            </a:r>
            <a:endParaRPr lang="de-DE"/>
          </a:p>
        </p:txBody>
      </p:sp>
      <p:grpSp>
        <p:nvGrpSpPr>
          <p:cNvPr id="28678" name="Gruppieren 1"/>
          <p:cNvGrpSpPr>
            <a:grpSpLocks/>
          </p:cNvGrpSpPr>
          <p:nvPr/>
        </p:nvGrpSpPr>
        <p:grpSpPr bwMode="auto">
          <a:xfrm>
            <a:off x="655638" y="1525588"/>
            <a:ext cx="3949700" cy="4773612"/>
            <a:chOff x="655638" y="1525027"/>
            <a:chExt cx="3950174" cy="4774173"/>
          </a:xfrm>
        </p:grpSpPr>
        <p:sp>
          <p:nvSpPr>
            <p:cNvPr id="38" name="Rechteck 37"/>
            <p:cNvSpPr/>
            <p:nvPr/>
          </p:nvSpPr>
          <p:spPr>
            <a:xfrm>
              <a:off x="690567" y="5951497"/>
              <a:ext cx="3910481" cy="34770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39" name="Rechteck 38"/>
            <p:cNvSpPr/>
            <p:nvPr/>
          </p:nvSpPr>
          <p:spPr bwMode="auto">
            <a:xfrm>
              <a:off x="690567" y="5537110"/>
              <a:ext cx="3910481" cy="41438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Gymnasialer</a:t>
              </a:r>
              <a:r>
                <a:rPr lang="de-DE" sz="1600" dirty="0"/>
                <a:t> </a:t>
              </a:r>
              <a:r>
                <a:rPr lang="de-DE" sz="2000" dirty="0"/>
                <a:t>Bildungsgang</a:t>
              </a:r>
              <a:endParaRPr lang="de-DE" sz="1600" dirty="0"/>
            </a:p>
          </p:txBody>
        </p:sp>
        <p:sp>
          <p:nvSpPr>
            <p:cNvPr id="40" name="Rechteck 39"/>
            <p:cNvSpPr/>
            <p:nvPr/>
          </p:nvSpPr>
          <p:spPr bwMode="auto">
            <a:xfrm>
              <a:off x="2651663" y="1525588"/>
              <a:ext cx="979200" cy="402895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1" name="Rechteck 40"/>
            <p:cNvSpPr/>
            <p:nvPr/>
          </p:nvSpPr>
          <p:spPr bwMode="auto">
            <a:xfrm>
              <a:off x="3626612" y="1525588"/>
              <a:ext cx="979200" cy="4028959"/>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44" name="Rechteck 43"/>
            <p:cNvSpPr/>
            <p:nvPr/>
          </p:nvSpPr>
          <p:spPr bwMode="auto">
            <a:xfrm>
              <a:off x="1672902" y="1527882"/>
              <a:ext cx="979200" cy="40284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a:t>
              </a:r>
            </a:p>
          </p:txBody>
        </p:sp>
        <p:sp>
          <p:nvSpPr>
            <p:cNvPr id="45" name="Rechteck 44"/>
            <p:cNvSpPr/>
            <p:nvPr/>
          </p:nvSpPr>
          <p:spPr bwMode="auto">
            <a:xfrm>
              <a:off x="693989" y="1525027"/>
              <a:ext cx="979200" cy="4028400"/>
            </a:xfrm>
            <a:prstGeom prst="rect">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Gymnasium G8        (G9)</a:t>
              </a:r>
            </a:p>
          </p:txBody>
        </p:sp>
        <p:cxnSp>
          <p:nvCxnSpPr>
            <p:cNvPr id="6" name="Gerade Verbindung 5"/>
            <p:cNvCxnSpPr/>
            <p:nvPr/>
          </p:nvCxnSpPr>
          <p:spPr>
            <a:xfrm>
              <a:off x="655638"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3" name="Gerade Verbindung 22"/>
            <p:cNvCxnSpPr/>
            <p:nvPr/>
          </p:nvCxnSpPr>
          <p:spPr>
            <a:xfrm>
              <a:off x="1624129"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4" name="Gerade Verbindung 23"/>
            <p:cNvCxnSpPr/>
            <p:nvPr/>
          </p:nvCxnSpPr>
          <p:spPr>
            <a:xfrm>
              <a:off x="655638"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5" name="Gerade Verbindung 24"/>
            <p:cNvCxnSpPr/>
            <p:nvPr/>
          </p:nvCxnSpPr>
          <p:spPr>
            <a:xfrm>
              <a:off x="1624129"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6" name="Gerade Verbindung 25"/>
            <p:cNvCxnSpPr/>
            <p:nvPr/>
          </p:nvCxnSpPr>
          <p:spPr>
            <a:xfrm flipH="1">
              <a:off x="1663821" y="1574245"/>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31" name="Gerade Verbindung 30"/>
            <p:cNvCxnSpPr/>
            <p:nvPr/>
          </p:nvCxnSpPr>
          <p:spPr>
            <a:xfrm flipH="1">
              <a:off x="2640251" y="1575833"/>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43" name="Gerade Verbindung 42"/>
            <p:cNvCxnSpPr/>
            <p:nvPr/>
          </p:nvCxnSpPr>
          <p:spPr>
            <a:xfrm flipH="1">
              <a:off x="693743" y="1583771"/>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grpSp>
      <p:sp>
        <p:nvSpPr>
          <p:cNvPr id="28679" name="Fußzeilenplatzhalter 4"/>
          <p:cNvSpPr txBox="1">
            <a:spLocks/>
          </p:cNvSpPr>
          <p:nvPr/>
        </p:nvSpPr>
        <p:spPr bwMode="auto">
          <a:xfrm>
            <a:off x="533400" y="29527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200" b="1">
                <a:solidFill>
                  <a:srgbClr val="244894"/>
                </a:solidFill>
              </a:rPr>
              <a:t>Hessisches Kultusministerium</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531813" y="838200"/>
            <a:ext cx="7772400" cy="1146175"/>
          </a:xfrm>
        </p:spPr>
        <p:txBody>
          <a:bodyPr/>
          <a:lstStyle/>
          <a:p>
            <a:pPr>
              <a:defRPr/>
            </a:pPr>
            <a:r>
              <a:rPr lang="de-DE" altLang="de-DE" dirty="0">
                <a:solidFill>
                  <a:schemeClr val="accent6">
                    <a:lumMod val="75000"/>
                  </a:schemeClr>
                </a:solidFill>
              </a:rPr>
              <a:t>Bildungsgänge und Schulformen – Was ist der Unterschied?</a:t>
            </a:r>
          </a:p>
        </p:txBody>
      </p:sp>
      <p:sp>
        <p:nvSpPr>
          <p:cNvPr id="18435" name="Inhaltsplatzhalter 2"/>
          <p:cNvSpPr>
            <a:spLocks noGrp="1"/>
          </p:cNvSpPr>
          <p:nvPr>
            <p:ph idx="1"/>
          </p:nvPr>
        </p:nvSpPr>
        <p:spPr>
          <a:xfrm>
            <a:off x="531813" y="1979613"/>
            <a:ext cx="7772400" cy="4114800"/>
          </a:xfrm>
        </p:spPr>
        <p:txBody>
          <a:bodyPr/>
          <a:lstStyle/>
          <a:p>
            <a:pPr marL="0" indent="0">
              <a:defRPr/>
            </a:pPr>
            <a:r>
              <a:rPr lang="de-DE" altLang="de-DE" sz="2000" dirty="0">
                <a:solidFill>
                  <a:schemeClr val="accent6">
                    <a:lumMod val="75000"/>
                  </a:schemeClr>
                </a:solidFill>
              </a:rPr>
              <a:t>In der Sekundarstufe I gibt es drei Bildungsgänge, die zu </a:t>
            </a:r>
            <a:r>
              <a:rPr lang="de-DE" altLang="de-DE" sz="2000" dirty="0" err="1">
                <a:solidFill>
                  <a:schemeClr val="accent6">
                    <a:lumMod val="75000"/>
                  </a:schemeClr>
                </a:solidFill>
              </a:rPr>
              <a:t>ver-schiedenen</a:t>
            </a:r>
            <a:r>
              <a:rPr lang="de-DE" altLang="de-DE" sz="2000" dirty="0">
                <a:solidFill>
                  <a:schemeClr val="accent6">
                    <a:lumMod val="75000"/>
                  </a:schemeClr>
                </a:solidFill>
              </a:rPr>
              <a:t> Abschlüssen führen:</a:t>
            </a:r>
          </a:p>
          <a:p>
            <a:pPr>
              <a:buFont typeface="Arial" panose="020B0604020202020204" pitchFamily="34" charset="0"/>
              <a:buChar char="•"/>
              <a:defRPr/>
            </a:pPr>
            <a:r>
              <a:rPr lang="de-DE" altLang="de-DE" sz="2000" dirty="0">
                <a:solidFill>
                  <a:schemeClr val="accent6">
                    <a:lumMod val="75000"/>
                  </a:schemeClr>
                </a:solidFill>
              </a:rPr>
              <a:t>Hauptschulbildungsgang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Hauptschulabschluss</a:t>
            </a:r>
          </a:p>
          <a:p>
            <a:pPr>
              <a:buFont typeface="Arial" panose="020B0604020202020204" pitchFamily="34" charset="0"/>
              <a:buChar char="•"/>
              <a:defRPr/>
            </a:pPr>
            <a:r>
              <a:rPr lang="de-DE" altLang="de-DE" sz="2000" dirty="0">
                <a:solidFill>
                  <a:schemeClr val="accent6">
                    <a:lumMod val="75000"/>
                  </a:schemeClr>
                </a:solidFill>
              </a:rPr>
              <a:t>Realschulbildungsgang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Mittlerer Abschluss 						(Realschulabschluss)</a:t>
            </a:r>
          </a:p>
          <a:p>
            <a:pPr>
              <a:buFont typeface="Arial" panose="020B0604020202020204" pitchFamily="34" charset="0"/>
              <a:buChar char="•"/>
              <a:defRPr/>
            </a:pPr>
            <a:r>
              <a:rPr lang="de-DE" altLang="de-DE" sz="2000" dirty="0">
                <a:solidFill>
                  <a:schemeClr val="accent6">
                    <a:lumMod val="75000"/>
                  </a:schemeClr>
                </a:solidFill>
              </a:rPr>
              <a:t>Gymnasialer Bildungsgang 	</a:t>
            </a:r>
            <a:r>
              <a:rPr lang="de-DE" altLang="de-DE" sz="2000" dirty="0">
                <a:solidFill>
                  <a:schemeClr val="accent6">
                    <a:lumMod val="75000"/>
                  </a:schemeClr>
                </a:solidFill>
                <a:sym typeface="Wingdings" panose="05000000000000000000" pitchFamily="2" charset="2"/>
              </a:rPr>
              <a:t></a:t>
            </a:r>
            <a:r>
              <a:rPr lang="de-DE" altLang="de-DE" sz="2000" dirty="0">
                <a:solidFill>
                  <a:schemeClr val="accent6">
                    <a:lumMod val="75000"/>
                  </a:schemeClr>
                </a:solidFill>
              </a:rPr>
              <a:t> 	Allgemeine Hochschulreife 					(Abitur)</a:t>
            </a:r>
          </a:p>
          <a:p>
            <a:pPr marL="0" indent="0">
              <a:defRPr/>
            </a:pPr>
            <a:r>
              <a:rPr lang="de-DE" altLang="de-DE" sz="2000" dirty="0">
                <a:solidFill>
                  <a:schemeClr val="accent6">
                    <a:lumMod val="75000"/>
                  </a:schemeClr>
                </a:solidFill>
              </a:rPr>
              <a:t>Es gibt unterschiedliche Schulformen, an denen diese Bildungs-</a:t>
            </a:r>
          </a:p>
          <a:p>
            <a:pPr marL="0" indent="0">
              <a:defRPr/>
            </a:pPr>
            <a:r>
              <a:rPr lang="de-DE" altLang="de-DE" sz="2000" dirty="0" err="1">
                <a:solidFill>
                  <a:schemeClr val="accent6">
                    <a:lumMod val="75000"/>
                  </a:schemeClr>
                </a:solidFill>
              </a:rPr>
              <a:t>gänge</a:t>
            </a:r>
            <a:r>
              <a:rPr lang="de-DE" altLang="de-DE" sz="2000" dirty="0">
                <a:solidFill>
                  <a:schemeClr val="accent6">
                    <a:lumMod val="75000"/>
                  </a:schemeClr>
                </a:solidFill>
              </a:rPr>
              <a:t> durchlaufen und die entsprechenden Abschlüsse erworben werden können.</a:t>
            </a:r>
          </a:p>
          <a:p>
            <a:pPr>
              <a:defRPr/>
            </a:pPr>
            <a:endParaRPr lang="de-DE" altLang="de-DE" sz="2000" dirty="0"/>
          </a:p>
          <a:p>
            <a:pPr marL="0" indent="0">
              <a:defRPr/>
            </a:pPr>
            <a:endParaRPr lang="de-DE" altLang="de-DE" sz="2000"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533400" y="588963"/>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Schulformen in der Sekundarstufe I</a:t>
            </a:r>
          </a:p>
        </p:txBody>
      </p:sp>
      <p:sp>
        <p:nvSpPr>
          <p:cNvPr id="67" name="Fußzeilenplatzhalter 4"/>
          <p:cNvSpPr>
            <a:spLocks noGrp="1"/>
          </p:cNvSpPr>
          <p:nvPr>
            <p:ph type="ftr" sz="quarter" idx="11"/>
          </p:nvPr>
        </p:nvSpPr>
        <p:spPr/>
        <p:txBody>
          <a:bodyPr/>
          <a:lstStyle/>
          <a:p>
            <a:pPr>
              <a:defRPr/>
            </a:pPr>
            <a:r>
              <a:rPr lang="de-DE"/>
              <a:t>Hessisches Kultusministerium</a:t>
            </a:r>
          </a:p>
        </p:txBody>
      </p:sp>
      <p:grpSp>
        <p:nvGrpSpPr>
          <p:cNvPr id="32773" name="Gruppieren 1"/>
          <p:cNvGrpSpPr>
            <a:grpSpLocks/>
          </p:cNvGrpSpPr>
          <p:nvPr/>
        </p:nvGrpSpPr>
        <p:grpSpPr bwMode="auto">
          <a:xfrm>
            <a:off x="635000" y="1092200"/>
            <a:ext cx="7594600" cy="5216525"/>
            <a:chOff x="634477" y="1091779"/>
            <a:chExt cx="7595090" cy="5216946"/>
          </a:xfrm>
        </p:grpSpPr>
        <p:sp>
          <p:nvSpPr>
            <p:cNvPr id="10" name="Rechteck 9"/>
            <p:cNvSpPr/>
            <p:nvPr/>
          </p:nvSpPr>
          <p:spPr>
            <a:xfrm>
              <a:off x="2601517" y="1425181"/>
              <a:ext cx="2711625"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Mittlerer Abschluss</a:t>
              </a:r>
            </a:p>
          </p:txBody>
        </p:sp>
        <p:sp>
          <p:nvSpPr>
            <p:cNvPr id="12" name="Rechteck 11"/>
            <p:cNvSpPr/>
            <p:nvPr/>
          </p:nvSpPr>
          <p:spPr>
            <a:xfrm>
              <a:off x="5514767" y="1845903"/>
              <a:ext cx="2710038"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Hauptschulabschluss</a:t>
              </a:r>
            </a:p>
          </p:txBody>
        </p:sp>
        <p:sp>
          <p:nvSpPr>
            <p:cNvPr id="68" name="Rechteck 67"/>
            <p:cNvSpPr/>
            <p:nvPr/>
          </p:nvSpPr>
          <p:spPr>
            <a:xfrm>
              <a:off x="636065" y="5961035"/>
              <a:ext cx="7593502" cy="347690"/>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75" name="Rechteck 74"/>
            <p:cNvSpPr/>
            <p:nvPr/>
          </p:nvSpPr>
          <p:spPr bwMode="auto">
            <a:xfrm>
              <a:off x="642416" y="5445055"/>
              <a:ext cx="1782877" cy="5159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Gymnasialer Bildungsgang</a:t>
              </a:r>
            </a:p>
          </p:txBody>
        </p:sp>
        <p:sp>
          <p:nvSpPr>
            <p:cNvPr id="76" name="Rechteck 75"/>
            <p:cNvSpPr/>
            <p:nvPr/>
          </p:nvSpPr>
          <p:spPr bwMode="auto">
            <a:xfrm>
              <a:off x="2614218" y="5446643"/>
              <a:ext cx="2711625"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Realschulbildungsgang</a:t>
              </a:r>
            </a:p>
          </p:txBody>
        </p:sp>
        <p:sp>
          <p:nvSpPr>
            <p:cNvPr id="77" name="Rechteck 76"/>
            <p:cNvSpPr/>
            <p:nvPr/>
          </p:nvSpPr>
          <p:spPr bwMode="auto">
            <a:xfrm>
              <a:off x="5519530" y="5446643"/>
              <a:ext cx="2710037"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Hauptschulbildungsgang</a:t>
              </a:r>
            </a:p>
          </p:txBody>
        </p:sp>
        <p:sp>
          <p:nvSpPr>
            <p:cNvPr id="78" name="Rechteck 77"/>
            <p:cNvSpPr/>
            <p:nvPr/>
          </p:nvSpPr>
          <p:spPr bwMode="auto">
            <a:xfrm>
              <a:off x="5972780"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 Haupt- und Realschule</a:t>
              </a:r>
            </a:p>
          </p:txBody>
        </p:sp>
        <p:sp>
          <p:nvSpPr>
            <p:cNvPr id="79" name="Rechteck 78"/>
            <p:cNvSpPr/>
            <p:nvPr/>
          </p:nvSpPr>
          <p:spPr bwMode="auto">
            <a:xfrm>
              <a:off x="5520247" y="2261708"/>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80" name="Rechteck 79"/>
            <p:cNvSpPr/>
            <p:nvPr/>
          </p:nvSpPr>
          <p:spPr bwMode="auto">
            <a:xfrm>
              <a:off x="6420361"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1" name="Rechteck 80"/>
            <p:cNvSpPr/>
            <p:nvPr/>
          </p:nvSpPr>
          <p:spPr bwMode="auto">
            <a:xfrm>
              <a:off x="6873961"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2" name="Rechteck 81"/>
            <p:cNvSpPr/>
            <p:nvPr/>
          </p:nvSpPr>
          <p:spPr bwMode="auto">
            <a:xfrm>
              <a:off x="7318389"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3" name="Rechteck 82"/>
            <p:cNvSpPr/>
            <p:nvPr/>
          </p:nvSpPr>
          <p:spPr bwMode="auto">
            <a:xfrm>
              <a:off x="7771989"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4" name="Rechteck 83"/>
            <p:cNvSpPr/>
            <p:nvPr/>
          </p:nvSpPr>
          <p:spPr bwMode="auto">
            <a:xfrm>
              <a:off x="4874896"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5" name="Rechteck 84"/>
            <p:cNvSpPr/>
            <p:nvPr/>
          </p:nvSpPr>
          <p:spPr bwMode="auto">
            <a:xfrm>
              <a:off x="4421296"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6" name="Rechteck 85"/>
            <p:cNvSpPr/>
            <p:nvPr/>
          </p:nvSpPr>
          <p:spPr bwMode="auto">
            <a:xfrm>
              <a:off x="3969862"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7" name="Rechteck 86"/>
            <p:cNvSpPr/>
            <p:nvPr/>
          </p:nvSpPr>
          <p:spPr bwMode="auto">
            <a:xfrm>
              <a:off x="3516262"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8" name="Rechteck 87"/>
            <p:cNvSpPr/>
            <p:nvPr/>
          </p:nvSpPr>
          <p:spPr bwMode="auto">
            <a:xfrm>
              <a:off x="3069464"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89" name="Rechteck 88"/>
            <p:cNvSpPr/>
            <p:nvPr/>
          </p:nvSpPr>
          <p:spPr bwMode="auto">
            <a:xfrm>
              <a:off x="2614835"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90" name="Rechteck 89"/>
            <p:cNvSpPr/>
            <p:nvPr/>
          </p:nvSpPr>
          <p:spPr bwMode="auto">
            <a:xfrm>
              <a:off x="1972071"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91" name="Rechteck 90"/>
            <p:cNvSpPr/>
            <p:nvPr/>
          </p:nvSpPr>
          <p:spPr bwMode="auto">
            <a:xfrm>
              <a:off x="1521293"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92" name="Rechteck 91"/>
            <p:cNvSpPr/>
            <p:nvPr/>
          </p:nvSpPr>
          <p:spPr bwMode="auto">
            <a:xfrm>
              <a:off x="1074950" y="1844824"/>
              <a:ext cx="453600" cy="3601976"/>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  </a:t>
              </a:r>
            </a:p>
          </p:txBody>
        </p:sp>
        <p:sp>
          <p:nvSpPr>
            <p:cNvPr id="93" name="Rechteck 92"/>
            <p:cNvSpPr/>
            <p:nvPr/>
          </p:nvSpPr>
          <p:spPr bwMode="auto">
            <a:xfrm>
              <a:off x="634477"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1200" dirty="0"/>
                <a:t>            </a:t>
              </a:r>
              <a:r>
                <a:rPr lang="de-DE" sz="2000" dirty="0"/>
                <a:t>Gymnasium G8          (G9)           </a:t>
              </a:r>
            </a:p>
          </p:txBody>
        </p:sp>
        <p:cxnSp>
          <p:nvCxnSpPr>
            <p:cNvPr id="48" name="Gerade Verbindung 47"/>
            <p:cNvCxnSpPr/>
            <p:nvPr/>
          </p:nvCxnSpPr>
          <p:spPr>
            <a:xfrm>
              <a:off x="655116" y="2492067"/>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1" name="Gerade Verbindung 50"/>
            <p:cNvCxnSpPr/>
            <p:nvPr/>
          </p:nvCxnSpPr>
          <p:spPr>
            <a:xfrm>
              <a:off x="653528" y="1857016"/>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2" name="Gerade Verbindung 51"/>
            <p:cNvCxnSpPr/>
            <p:nvPr/>
          </p:nvCxnSpPr>
          <p:spPr>
            <a:xfrm flipV="1">
              <a:off x="642416"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8" name="Gerade Verbindung 57"/>
            <p:cNvCxnSpPr/>
            <p:nvPr/>
          </p:nvCxnSpPr>
          <p:spPr>
            <a:xfrm flipV="1">
              <a:off x="1086944"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9" name="Gerade Verbindung 58"/>
            <p:cNvCxnSpPr/>
            <p:nvPr/>
          </p:nvCxnSpPr>
          <p:spPr>
            <a:xfrm flipV="1">
              <a:off x="1518772"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sp>
          <p:nvSpPr>
            <p:cNvPr id="38" name="Rechteck 37"/>
            <p:cNvSpPr/>
            <p:nvPr/>
          </p:nvSpPr>
          <p:spPr>
            <a:xfrm>
              <a:off x="634477" y="1091779"/>
              <a:ext cx="1795579" cy="68109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1600" dirty="0">
                  <a:solidFill>
                    <a:schemeClr val="bg1"/>
                  </a:solidFill>
                </a:rPr>
                <a:t> Erwerb des Abschlusses am Ende der Sek II</a:t>
              </a:r>
            </a:p>
          </p:txBody>
        </p:sp>
      </p:gr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1813" y="1700213"/>
            <a:ext cx="7772400" cy="4394200"/>
          </a:xfrm>
        </p:spPr>
        <p:txBody>
          <a:bodyPr/>
          <a:lstStyle/>
          <a:p>
            <a:pPr marL="285750" indent="-285750">
              <a:buFont typeface="Arial" panose="020B0604020202020204" pitchFamily="34" charset="0"/>
              <a:buChar char="•"/>
              <a:defRPr/>
            </a:pPr>
            <a:r>
              <a:rPr lang="de-DE" sz="2000" dirty="0">
                <a:solidFill>
                  <a:schemeClr val="accent6">
                    <a:lumMod val="75000"/>
                  </a:schemeClr>
                </a:solidFill>
              </a:rPr>
              <a:t>Haupt-  und  Realschulbildungsgang werden an einer Schule angeboten.</a:t>
            </a:r>
          </a:p>
          <a:p>
            <a:pPr marL="285750" indent="-285750">
              <a:buFont typeface="Arial" panose="020B0604020202020204" pitchFamily="34" charset="0"/>
              <a:buChar char="•"/>
              <a:defRPr/>
            </a:pPr>
            <a:r>
              <a:rPr lang="de-DE" sz="2000" dirty="0">
                <a:solidFill>
                  <a:schemeClr val="accent6">
                    <a:lumMod val="75000"/>
                  </a:schemeClr>
                </a:solidFill>
              </a:rPr>
              <a:t>Der Unterricht findet in der Regel im jeweiligen Bildungsgang statt.</a:t>
            </a:r>
          </a:p>
          <a:p>
            <a:pPr marL="273050" indent="-273050">
              <a:buFont typeface="Arial" panose="020B0604020202020204" pitchFamily="34" charset="0"/>
              <a:buChar char="•"/>
              <a:defRPr/>
            </a:pPr>
            <a:r>
              <a:rPr lang="de-DE" sz="2000" dirty="0">
                <a:solidFill>
                  <a:schemeClr val="accent6">
                    <a:lumMod val="75000"/>
                  </a:schemeClr>
                </a:solidFill>
              </a:rPr>
              <a:t>In den Fächern Deutsch, Mathematik und der ersten Fremd-   </a:t>
            </a:r>
          </a:p>
          <a:p>
            <a:pPr marL="0" indent="0">
              <a:defRPr/>
            </a:pPr>
            <a:r>
              <a:rPr lang="de-DE" sz="2000" dirty="0">
                <a:solidFill>
                  <a:schemeClr val="accent6">
                    <a:lumMod val="75000"/>
                  </a:schemeClr>
                </a:solidFill>
              </a:rPr>
              <a:t>    </a:t>
            </a:r>
            <a:r>
              <a:rPr lang="de-DE" sz="2000" dirty="0" err="1">
                <a:solidFill>
                  <a:schemeClr val="accent6">
                    <a:lumMod val="75000"/>
                  </a:schemeClr>
                </a:solidFill>
              </a:rPr>
              <a:t>sprache</a:t>
            </a:r>
            <a:r>
              <a:rPr lang="de-DE" sz="2000" dirty="0">
                <a:solidFill>
                  <a:schemeClr val="accent6">
                    <a:lumMod val="75000"/>
                  </a:schemeClr>
                </a:solidFill>
              </a:rPr>
              <a:t> wird spätestens ab der Jahrgangsstufe 7 schulzweig-  </a:t>
            </a:r>
          </a:p>
          <a:p>
            <a:pPr marL="0" indent="0">
              <a:defRPr/>
            </a:pPr>
            <a:r>
              <a:rPr lang="de-DE" sz="2000" dirty="0">
                <a:solidFill>
                  <a:schemeClr val="accent6">
                    <a:lumMod val="75000"/>
                  </a:schemeClr>
                </a:solidFill>
              </a:rPr>
              <a:t>    bezogen unterrichtet. </a:t>
            </a:r>
          </a:p>
          <a:p>
            <a:pPr marL="285750" indent="-285750">
              <a:buFont typeface="Arial" panose="020B0604020202020204" pitchFamily="34" charset="0"/>
              <a:buChar char="•"/>
              <a:defRPr/>
            </a:pPr>
            <a:r>
              <a:rPr lang="de-DE" sz="2000" dirty="0">
                <a:solidFill>
                  <a:schemeClr val="accent6">
                    <a:lumMod val="75000"/>
                  </a:schemeClr>
                </a:solidFill>
              </a:rPr>
              <a:t>Die Wahl einer zweiten Fremdsprache ist im Realschulbildungs-gang möglich.</a:t>
            </a:r>
          </a:p>
          <a:p>
            <a:pPr marL="285750" indent="-285750">
              <a:buFont typeface="Arial" panose="020B0604020202020204" pitchFamily="34" charset="0"/>
              <a:buChar char="•"/>
              <a:defRPr/>
            </a:pPr>
            <a:r>
              <a:rPr lang="de-DE" sz="2000" dirty="0">
                <a:solidFill>
                  <a:schemeClr val="accent6">
                    <a:lumMod val="75000"/>
                  </a:schemeClr>
                </a:solidFill>
              </a:rPr>
              <a:t>Ein Wechsel der Bildungsgänge kann ohne Schulwechsel erfolgen.</a:t>
            </a:r>
          </a:p>
          <a:p>
            <a:pPr>
              <a:defRPr/>
            </a:pPr>
            <a:endParaRPr lang="de-DE" dirty="0"/>
          </a:p>
        </p:txBody>
      </p:sp>
      <p:sp>
        <p:nvSpPr>
          <p:cNvPr id="5" name="Fußzeilenplatzhalter 4"/>
          <p:cNvSpPr>
            <a:spLocks noGrp="1"/>
          </p:cNvSpPr>
          <p:nvPr>
            <p:ph type="ftr" sz="quarter" idx="11"/>
          </p:nvPr>
        </p:nvSpPr>
        <p:spPr/>
        <p:txBody>
          <a:bodyPr/>
          <a:lstStyle/>
          <a:p>
            <a:pPr>
              <a:defRPr/>
            </a:pPr>
            <a:r>
              <a:rPr lang="de-DE" dirty="0"/>
              <a:t>Hessisches Kultusministerium</a:t>
            </a:r>
          </a:p>
        </p:txBody>
      </p:sp>
      <p:sp>
        <p:nvSpPr>
          <p:cNvPr id="6"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verbundene Haupt- und Realschule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533400" y="838200"/>
            <a:ext cx="7772400" cy="503238"/>
          </a:xfrm>
        </p:spPr>
        <p:txBody>
          <a:bodyPr/>
          <a:lstStyle/>
          <a:p>
            <a:pPr>
              <a:defRPr/>
            </a:pPr>
            <a:r>
              <a:rPr lang="de-DE" altLang="de-DE" dirty="0">
                <a:solidFill>
                  <a:schemeClr val="accent6">
                    <a:lumMod val="75000"/>
                  </a:schemeClr>
                </a:solidFill>
                <a:ea typeface="MS PGothic" pitchFamily="34" charset="-128"/>
                <a:cs typeface="Arial" charset="0"/>
              </a:rPr>
              <a:t>Schulform Gymnasium</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3" name="Inhaltsplatzhalter 2"/>
          <p:cNvSpPr>
            <a:spLocks noGrp="1"/>
          </p:cNvSpPr>
          <p:nvPr>
            <p:ph idx="1"/>
          </p:nvPr>
        </p:nvSpPr>
        <p:spPr>
          <a:xfrm>
            <a:off x="531813" y="1268413"/>
            <a:ext cx="7772400" cy="5040312"/>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Der Unterricht ist so ausgerichtet, dass Schülerinnen und Schüler in der Mittelstufe zum studienqualifizierenden Bildungsgang der gymnasialen Oberstufe hingeführt werden.</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Es muss aber auch eine praxisbezogene Grundbildung und eine Hinführung zur Arbeits- und Wirtschaftswelt erfolgen, die zum direkten Wechsel in berufsqualifizierende Bildungsgänge nach der Mittelstufe befähigt.</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Erste und zweite Fremdsprache sind verpflichtend und haben mit Blick auf die Versetzungsentscheidung den Stellenwert eines Hauptfaches. Eine dritte Fremdsprache ist möglich.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Im Wahlunterricht können Schwerpunktsetzungen für ein eigenes Schulprofil erfolgen, die Schülerinnen und Schülern die Ausprägung von Fähigkeiten und Neigungen ermöglichen.</a:t>
            </a: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kooperative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7109" name="Inhaltsplatzhalter 2"/>
          <p:cNvSpPr>
            <a:spLocks noGrp="1"/>
          </p:cNvSpPr>
          <p:nvPr>
            <p:ph idx="1"/>
          </p:nvPr>
        </p:nvSpPr>
        <p:spPr>
          <a:xfrm>
            <a:off x="531813" y="1979613"/>
            <a:ext cx="7772400" cy="4114800"/>
          </a:xfrm>
        </p:spPr>
        <p:txBody>
          <a:bodyPr/>
          <a:lstStyle/>
          <a:p>
            <a:pPr marL="285750" indent="-285750">
              <a:buFontTx/>
              <a:buChar char="•"/>
            </a:pPr>
            <a:r>
              <a:rPr lang="de-DE" altLang="de-DE" sz="2000">
                <a:solidFill>
                  <a:srgbClr val="22228B"/>
                </a:solidFill>
              </a:rPr>
              <a:t>Alle drei Bildungsgänge werden unter dem Dach einer Schule angeboten.</a:t>
            </a:r>
          </a:p>
          <a:p>
            <a:pPr marL="285750" indent="-285750">
              <a:buFontTx/>
              <a:buChar char="•"/>
            </a:pPr>
            <a:r>
              <a:rPr lang="de-DE" altLang="de-DE" sz="2000">
                <a:solidFill>
                  <a:srgbClr val="22228B"/>
                </a:solidFill>
              </a:rPr>
              <a:t>Entsprechend können dort auch alle Abschlüsse der Sekundar-stufe I erreicht werden.</a:t>
            </a:r>
          </a:p>
          <a:p>
            <a:pPr marL="285750" indent="-285750">
              <a:buFontTx/>
              <a:buChar char="•"/>
            </a:pPr>
            <a:r>
              <a:rPr lang="de-DE" altLang="de-DE" sz="2000">
                <a:solidFill>
                  <a:srgbClr val="22228B"/>
                </a:solidFill>
              </a:rPr>
              <a:t>Der Unterricht findet in den jeweiligen Schulzweigen bildungs-gangbezogen statt (Hauptschulzweig, Realschulzweig, Gymnasialzweig).</a:t>
            </a:r>
          </a:p>
          <a:p>
            <a:pPr marL="285750" indent="-285750">
              <a:buFontTx/>
              <a:buChar char="•"/>
            </a:pPr>
            <a:r>
              <a:rPr lang="de-DE" altLang="de-DE" sz="2000">
                <a:solidFill>
                  <a:srgbClr val="22228B"/>
                </a:solidFill>
              </a:rPr>
              <a:t>Der Wechsel des Bildungsgangs kann ohne Schulwechsel erfolgen.</a:t>
            </a:r>
            <a:endParaRPr lang="de-DE" altLang="de-DE" b="1">
              <a:solidFill>
                <a:srgbClr val="FF0000"/>
              </a:solidFill>
              <a:ea typeface="MS PGothic" panose="020B0600070205080204" pitchFamily="34" charset="-128"/>
            </a:endParaRPr>
          </a:p>
          <a:p>
            <a:pPr marL="285750" indent="-285750" algn="just"/>
            <a:endParaRPr lang="de-DE" altLang="de-DE"/>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integrierte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4581"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Alle drei Bildungsgänge werden unter dem Dach einer Schule angeboten.</a:t>
            </a:r>
          </a:p>
          <a:p>
            <a:pPr marL="285750" indent="-285750">
              <a:buClr>
                <a:srgbClr val="22228B"/>
              </a:buClr>
              <a:buFontTx/>
              <a:buChar char="•"/>
              <a:defRPr/>
            </a:pPr>
            <a:r>
              <a:rPr lang="de-DE" altLang="de-DE" sz="2000" dirty="0">
                <a:solidFill>
                  <a:schemeClr val="accent6">
                    <a:lumMod val="75000"/>
                  </a:schemeClr>
                </a:solidFill>
              </a:rPr>
              <a:t>Entsprechend können auch alle Abschlüsse der Sekundarstufe I erreicht werden.</a:t>
            </a:r>
          </a:p>
          <a:p>
            <a:pPr marL="285750" indent="-285750">
              <a:buClr>
                <a:srgbClr val="22228B"/>
              </a:buClr>
              <a:buFontTx/>
              <a:buChar char="•"/>
              <a:defRPr/>
            </a:pPr>
            <a:r>
              <a:rPr lang="de-DE" altLang="de-DE" sz="2000" dirty="0">
                <a:solidFill>
                  <a:schemeClr val="accent6">
                    <a:lumMod val="75000"/>
                  </a:schemeClr>
                </a:solidFill>
              </a:rPr>
              <a:t>Der Unterricht findet bildungsgangübergreifend statt, dadurch erfolgt ein längeres gemeinsames Lernen im Klassenverband (Kernunterricht).</a:t>
            </a:r>
          </a:p>
          <a:p>
            <a:pPr marL="285750" indent="-285750">
              <a:buClr>
                <a:srgbClr val="22228B"/>
              </a:buClr>
              <a:buFontTx/>
              <a:buChar char="•"/>
              <a:defRPr/>
            </a:pPr>
            <a:r>
              <a:rPr lang="de-DE" altLang="de-DE" sz="2000" dirty="0">
                <a:solidFill>
                  <a:schemeClr val="accent6">
                    <a:lumMod val="75000"/>
                  </a:schemeClr>
                </a:solidFill>
              </a:rPr>
              <a:t>Zunehmend erfolgt eine Ausdifferenzierung nach Leistung im Kursunterricht (E/G- oder A/B/C-Kurse).</a:t>
            </a:r>
          </a:p>
          <a:p>
            <a:pPr marL="285750" indent="-285750">
              <a:buClr>
                <a:srgbClr val="22228B"/>
              </a:buClr>
              <a:buFontTx/>
              <a:buChar char="•"/>
              <a:defRPr/>
            </a:pPr>
            <a:r>
              <a:rPr lang="de-DE" altLang="de-DE" sz="2000" dirty="0">
                <a:solidFill>
                  <a:schemeClr val="accent6">
                    <a:lumMod val="75000"/>
                  </a:schemeClr>
                </a:solidFill>
              </a:rPr>
              <a:t>Die Zuerkennung des Schulabschlusses entscheidet sich am Ende von Jahrgangsstufe  9 oder 10 auf Grundlage der erbrachten Leistungen.</a:t>
            </a: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dirty="0">
              <a:solidFill>
                <a:schemeClr val="accent6">
                  <a:lumMod val="75000"/>
                </a:schemeClr>
              </a:solidFill>
            </a:endParaRPr>
          </a:p>
          <a:p>
            <a:pPr marL="285750" indent="-285750">
              <a:defRPr/>
            </a:pPr>
            <a:endParaRPr lang="de-DE" altLang="de-DE" dirty="0"/>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531813" y="838200"/>
            <a:ext cx="7772400" cy="503238"/>
          </a:xfrm>
        </p:spPr>
        <p:txBody>
          <a:bodyPr/>
          <a:lstStyle/>
          <a:p>
            <a:pPr>
              <a:defRPr/>
            </a:pPr>
            <a:r>
              <a:rPr lang="de-DE" altLang="de-DE" dirty="0">
                <a:solidFill>
                  <a:schemeClr val="accent6">
                    <a:lumMod val="75000"/>
                  </a:schemeClr>
                </a:solidFill>
              </a:rPr>
              <a:t>Wie geht es weiter nach der Sekundarstufe I?</a:t>
            </a:r>
          </a:p>
        </p:txBody>
      </p:sp>
      <p:sp>
        <p:nvSpPr>
          <p:cNvPr id="27651" name="Inhaltsplatzhalter 2"/>
          <p:cNvSpPr>
            <a:spLocks noGrp="1"/>
          </p:cNvSpPr>
          <p:nvPr>
            <p:ph idx="1"/>
          </p:nvPr>
        </p:nvSpPr>
        <p:spPr>
          <a:xfrm>
            <a:off x="531813" y="1700213"/>
            <a:ext cx="7772400" cy="4394200"/>
          </a:xfrm>
        </p:spPr>
        <p:txBody>
          <a:bodyPr/>
          <a:lstStyle/>
          <a:p>
            <a:pPr marL="0" indent="0">
              <a:defRPr/>
            </a:pPr>
            <a:r>
              <a:rPr lang="de-DE" altLang="de-DE" sz="2000" dirty="0">
                <a:solidFill>
                  <a:schemeClr val="accent6">
                    <a:lumMod val="75000"/>
                  </a:schemeClr>
                </a:solidFill>
              </a:rPr>
              <a:t>Alle Jugendlichen besuchen nach der Sekundarstufe I (Mittelstufe) weiter die Schule und wechseln in die Sekundarstufe II (Oberstufe).</a:t>
            </a:r>
          </a:p>
          <a:p>
            <a:pPr marL="0" indent="0">
              <a:defRPr/>
            </a:pPr>
            <a:r>
              <a:rPr lang="de-DE" altLang="de-DE" sz="2000" dirty="0">
                <a:solidFill>
                  <a:schemeClr val="accent6">
                    <a:lumMod val="75000"/>
                  </a:schemeClr>
                </a:solidFill>
              </a:rPr>
              <a:t>In der Sekundarstufe II gibt es </a:t>
            </a:r>
          </a:p>
          <a:p>
            <a:pPr>
              <a:buFont typeface="Arial" panose="020B0604020202020204" pitchFamily="34" charset="0"/>
              <a:buChar char="•"/>
              <a:defRPr/>
            </a:pPr>
            <a:r>
              <a:rPr lang="de-DE" altLang="de-DE" sz="2000" dirty="0">
                <a:solidFill>
                  <a:schemeClr val="accent6">
                    <a:lumMod val="75000"/>
                  </a:schemeClr>
                </a:solidFill>
              </a:rPr>
              <a:t>studienqualifizierende Bildungsgänge</a:t>
            </a:r>
          </a:p>
          <a:p>
            <a:pPr marL="0" indent="0">
              <a:defRPr/>
            </a:pPr>
            <a:r>
              <a:rPr lang="de-DE" altLang="de-DE" dirty="0">
                <a:solidFill>
                  <a:schemeClr val="accent6">
                    <a:lumMod val="75000"/>
                  </a:schemeClr>
                </a:solidFill>
              </a:rPr>
              <a:t>     </a:t>
            </a:r>
            <a:r>
              <a:rPr lang="de-DE" altLang="de-DE" sz="2000" dirty="0">
                <a:solidFill>
                  <a:schemeClr val="accent6">
                    <a:lumMod val="75000"/>
                  </a:schemeClr>
                </a:solidFill>
              </a:rPr>
              <a:t>(z. B. gymnasiale Oberstufe, Berufliches Gymnasium oder        </a:t>
            </a:r>
            <a:br>
              <a:rPr lang="de-DE" altLang="de-DE" sz="2000" dirty="0">
                <a:solidFill>
                  <a:schemeClr val="accent6">
                    <a:lumMod val="75000"/>
                  </a:schemeClr>
                </a:solidFill>
              </a:rPr>
            </a:br>
            <a:r>
              <a:rPr lang="de-DE" altLang="de-DE" sz="2000" dirty="0">
                <a:solidFill>
                  <a:schemeClr val="accent6">
                    <a:lumMod val="75000"/>
                  </a:schemeClr>
                </a:solidFill>
              </a:rPr>
              <a:t>     Fachoberschule),</a:t>
            </a:r>
          </a:p>
          <a:p>
            <a:pPr>
              <a:buFont typeface="Arial" panose="020B0604020202020204" pitchFamily="34" charset="0"/>
              <a:buChar char="•"/>
              <a:defRPr/>
            </a:pPr>
            <a:r>
              <a:rPr lang="de-DE" altLang="de-DE" sz="2000" dirty="0">
                <a:solidFill>
                  <a:schemeClr val="accent6">
                    <a:lumMod val="75000"/>
                  </a:schemeClr>
                </a:solidFill>
              </a:rPr>
              <a:t>berufsqualifizierende Bildungsgänge</a:t>
            </a:r>
          </a:p>
          <a:p>
            <a:pPr marL="0" indent="0">
              <a:defRPr/>
            </a:pPr>
            <a:r>
              <a:rPr lang="de-DE" altLang="de-DE" sz="2000" dirty="0">
                <a:solidFill>
                  <a:schemeClr val="accent6">
                    <a:lumMod val="75000"/>
                  </a:schemeClr>
                </a:solidFill>
              </a:rPr>
              <a:t>     (z. B. Berufsschule, Berufsfachschule oder Fachschule).</a:t>
            </a:r>
          </a:p>
          <a:p>
            <a:pPr>
              <a:defRPr/>
            </a:pPr>
            <a:r>
              <a:rPr lang="de-DE" altLang="de-DE" sz="2000" dirty="0">
                <a:solidFill>
                  <a:schemeClr val="accent6">
                    <a:lumMod val="75000"/>
                  </a:schemeClr>
                </a:solidFill>
              </a:rPr>
              <a:t>Damit eröffnen sich für die Jugendlichen unterschiedliche Wege,</a:t>
            </a:r>
          </a:p>
          <a:p>
            <a:pPr>
              <a:defRPr/>
            </a:pPr>
            <a:r>
              <a:rPr lang="de-DE" altLang="de-DE" sz="2000" dirty="0">
                <a:solidFill>
                  <a:schemeClr val="accent6">
                    <a:lumMod val="75000"/>
                  </a:schemeClr>
                </a:solidFill>
              </a:rPr>
              <a:t>nach dem Besuch der Sekundarstufe I auf dem jeweiligen</a:t>
            </a:r>
          </a:p>
          <a:p>
            <a:pPr>
              <a:defRPr/>
            </a:pPr>
            <a:r>
              <a:rPr lang="de-DE" altLang="de-DE" sz="2000" dirty="0">
                <a:solidFill>
                  <a:schemeClr val="accent6">
                    <a:lumMod val="75000"/>
                  </a:schemeClr>
                </a:solidFill>
              </a:rPr>
              <a:t>Schulabschluss aufzubauen</a:t>
            </a:r>
            <a:r>
              <a:rPr lang="de-DE" altLang="de-DE" dirty="0">
                <a:solidFill>
                  <a:schemeClr val="accent6">
                    <a:lumMod val="75000"/>
                  </a:schemeClr>
                </a:solidFill>
              </a:rPr>
              <a:t>.</a:t>
            </a:r>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Inhalt</a:t>
            </a:r>
          </a:p>
        </p:txBody>
      </p:sp>
      <p:sp>
        <p:nvSpPr>
          <p:cNvPr id="5123" name="Inhaltsplatzhalter 2"/>
          <p:cNvSpPr>
            <a:spLocks noGrp="1"/>
          </p:cNvSpPr>
          <p:nvPr>
            <p:ph idx="1"/>
          </p:nvPr>
        </p:nvSpPr>
        <p:spPr/>
        <p:txBody>
          <a:bodyPr/>
          <a:lstStyle/>
          <a:p>
            <a:pPr marL="0" indent="0" eaLnBrk="1" hangingPunct="1">
              <a:lnSpc>
                <a:spcPct val="150000"/>
              </a:lnSpc>
              <a:spcAft>
                <a:spcPts val="600"/>
              </a:spcAft>
              <a:buClr>
                <a:schemeClr val="tx2"/>
              </a:buClr>
              <a:defRPr/>
            </a:pPr>
            <a:r>
              <a:rPr lang="de-DE" altLang="de-DE" sz="2000" b="1" dirty="0">
                <a:solidFill>
                  <a:schemeClr val="accent6">
                    <a:lumMod val="75000"/>
                  </a:schemeClr>
                </a:solidFill>
                <a:ea typeface="MS PGothic" pitchFamily="34" charset="-128"/>
                <a:cs typeface="Arial" charset="0"/>
              </a:rPr>
              <a:t>Sie erhalten Informationen zu folgenden Fragen:</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Rechte haben Sie als Eltern bei der Wahl des weiterführenden Bildungsganges?</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Wie  ist das Verfahren für die Wahl des weiterführenden Bildungsganges ausgestaltet?</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Besonderheiten haben die Bildungsgänge und Schulformen der weiterführenden Schulen?</a:t>
            </a:r>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Haupt-schulabschluss</a:t>
            </a:r>
          </a:p>
        </p:txBody>
      </p:sp>
      <p:sp>
        <p:nvSpPr>
          <p:cNvPr id="7" name="Rechteck 6"/>
          <p:cNvSpPr/>
          <p:nvPr/>
        </p:nvSpPr>
        <p:spPr>
          <a:xfrm>
            <a:off x="671513" y="2300288"/>
            <a:ext cx="2244725" cy="18796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2000" b="1" dirty="0">
              <a:solidFill>
                <a:schemeClr val="bg1"/>
              </a:solidFill>
            </a:endParaRPr>
          </a:p>
          <a:p>
            <a:pPr algn="ctr" eaLnBrk="1" hangingPunct="1">
              <a:defRPr/>
            </a:pPr>
            <a:r>
              <a:rPr lang="de-DE" sz="2000" b="1" dirty="0">
                <a:solidFill>
                  <a:schemeClr val="bg1"/>
                </a:solidFill>
              </a:rPr>
              <a:t>Fachschule</a:t>
            </a:r>
          </a:p>
          <a:p>
            <a:pPr algn="ctr" eaLnBrk="1" hangingPunct="1">
              <a:defRPr/>
            </a:pPr>
            <a:endParaRPr lang="de-DE" sz="1400" b="1" dirty="0">
              <a:solidFill>
                <a:schemeClr val="bg1"/>
              </a:solidFill>
            </a:endParaRPr>
          </a:p>
          <a:p>
            <a:pPr algn="ctr" eaLnBrk="1" hangingPunct="1">
              <a:defRPr/>
            </a:pPr>
            <a:r>
              <a:rPr lang="de-DE" sz="1050" b="1" dirty="0">
                <a:solidFill>
                  <a:schemeClr val="bg1"/>
                </a:solidFill>
              </a:rPr>
              <a:t>(Fachhochschulreife mit Zusatzunterricht)</a:t>
            </a:r>
          </a:p>
          <a:p>
            <a:pPr algn="ctr" eaLnBrk="1" hangingPunct="1">
              <a:defRPr/>
            </a:pPr>
            <a:endParaRPr lang="de-DE" sz="1200" b="1" dirty="0">
              <a:solidFill>
                <a:schemeClr val="tx1"/>
              </a:solidFill>
            </a:endParaRPr>
          </a:p>
        </p:txBody>
      </p:sp>
      <p:sp>
        <p:nvSpPr>
          <p:cNvPr id="8" name="Rechteck 7"/>
          <p:cNvSpPr/>
          <p:nvPr/>
        </p:nvSpPr>
        <p:spPr>
          <a:xfrm>
            <a:off x="2987675" y="4262438"/>
            <a:ext cx="187642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1100" b="1" dirty="0">
              <a:solidFill>
                <a:schemeClr val="bg1"/>
              </a:solidFill>
            </a:endParaRPr>
          </a:p>
          <a:p>
            <a:pPr algn="ctr" eaLnBrk="1" hangingPunct="1">
              <a:defRPr/>
            </a:pPr>
            <a:r>
              <a:rPr lang="de-DE" sz="1050" b="1" dirty="0">
                <a:solidFill>
                  <a:schemeClr val="bg1"/>
                </a:solidFill>
              </a:rPr>
              <a:t>Erwerb des Mittleren Abschlusses</a:t>
            </a:r>
          </a:p>
        </p:txBody>
      </p:sp>
      <p:sp>
        <p:nvSpPr>
          <p:cNvPr id="11" name="Rechteck 10"/>
          <p:cNvSpPr/>
          <p:nvPr/>
        </p:nvSpPr>
        <p:spPr>
          <a:xfrm>
            <a:off x="2987675" y="3178175"/>
            <a:ext cx="287972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2000" b="1" dirty="0">
                <a:solidFill>
                  <a:schemeClr val="bg1"/>
                </a:solidFill>
              </a:rPr>
              <a:t>Fachoberschule</a:t>
            </a:r>
            <a:r>
              <a:rPr lang="de-DE" b="1" dirty="0">
                <a:solidFill>
                  <a:schemeClr val="bg1"/>
                </a:solidFill>
              </a:rPr>
              <a:t> </a:t>
            </a:r>
          </a:p>
          <a:p>
            <a:pPr algn="ctr" eaLnBrk="1" hangingPunct="1">
              <a:defRPr/>
            </a:pPr>
            <a:r>
              <a:rPr lang="de-DE" sz="1050" b="1" dirty="0">
                <a:solidFill>
                  <a:schemeClr val="bg1"/>
                </a:solidFill>
              </a:rPr>
              <a:t>1-jährig</a:t>
            </a:r>
            <a:endParaRPr lang="de-DE" sz="900" b="1" dirty="0">
              <a:solidFill>
                <a:schemeClr val="bg1"/>
              </a:solidFill>
            </a:endParaRPr>
          </a:p>
        </p:txBody>
      </p:sp>
      <p:sp>
        <p:nvSpPr>
          <p:cNvPr id="12" name="Rechteck 11"/>
          <p:cNvSpPr/>
          <p:nvPr/>
        </p:nvSpPr>
        <p:spPr>
          <a:xfrm>
            <a:off x="2987675" y="2300288"/>
            <a:ext cx="5205413" cy="7651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b="1" dirty="0">
                <a:solidFill>
                  <a:schemeClr val="bg1"/>
                </a:solidFill>
              </a:rPr>
              <a:t>Fachhochschulreife</a:t>
            </a:r>
            <a:endParaRPr lang="de-DE" sz="1800" b="1" dirty="0">
              <a:solidFill>
                <a:schemeClr val="bg1"/>
              </a:solidFill>
            </a:endParaRPr>
          </a:p>
        </p:txBody>
      </p:sp>
      <p:sp>
        <p:nvSpPr>
          <p:cNvPr id="13" name="Rechteck 12"/>
          <p:cNvSpPr/>
          <p:nvPr/>
        </p:nvSpPr>
        <p:spPr>
          <a:xfrm>
            <a:off x="673100" y="4262438"/>
            <a:ext cx="2243138"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800" b="1" dirty="0">
              <a:solidFill>
                <a:schemeClr val="bg1"/>
              </a:solidFill>
            </a:endParaRPr>
          </a:p>
          <a:p>
            <a:pPr algn="ctr" eaLnBrk="1" hangingPunct="1">
              <a:defRPr/>
            </a:pPr>
            <a:r>
              <a:rPr lang="de-DE" altLang="de-DE" sz="1050" b="1" dirty="0">
                <a:solidFill>
                  <a:schemeClr val="bg1"/>
                </a:solidFill>
              </a:rPr>
              <a:t>2- (bis 3,5-)</a:t>
            </a:r>
          </a:p>
          <a:p>
            <a:pPr algn="ctr" eaLnBrk="1" hangingPunct="1">
              <a:defRPr/>
            </a:pPr>
            <a:r>
              <a:rPr lang="de-DE" altLang="de-DE" sz="1050" b="1" dirty="0">
                <a:solidFill>
                  <a:schemeClr val="bg1"/>
                </a:solidFill>
              </a:rPr>
              <a:t>jährige Ausbildung</a:t>
            </a:r>
            <a:endParaRPr lang="de-DE" sz="1050" b="1" dirty="0">
              <a:solidFill>
                <a:schemeClr val="bg1"/>
              </a:solidFill>
            </a:endParaRPr>
          </a:p>
          <a:p>
            <a:pPr algn="ctr" eaLnBrk="1" hangingPunct="1">
              <a:defRPr/>
            </a:pPr>
            <a:endParaRPr lang="de-DE" sz="1100" b="1" dirty="0">
              <a:solidFill>
                <a:schemeClr val="tx1"/>
              </a:solidFill>
            </a:endParaRPr>
          </a:p>
        </p:txBody>
      </p:sp>
      <p:sp>
        <p:nvSpPr>
          <p:cNvPr id="15" name="Fußzeilenplatzhalter 4"/>
          <p:cNvSpPr>
            <a:spLocks noGrp="1"/>
          </p:cNvSpPr>
          <p:nvPr>
            <p:ph type="ftr" sz="quarter" idx="11"/>
          </p:nvPr>
        </p:nvSpPr>
        <p:spPr/>
        <p:txBody>
          <a:bodyPr/>
          <a:lstStyle/>
          <a:p>
            <a:pPr>
              <a:defRPr/>
            </a:pPr>
            <a:r>
              <a:rPr lang="de-DE"/>
              <a:t>Hessisches Kultusministerium</a:t>
            </a:r>
          </a:p>
        </p:txBody>
      </p:sp>
      <p:sp>
        <p:nvSpPr>
          <p:cNvPr id="14" name="Rechteck 13"/>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Hauptschulabschluss</a:t>
            </a:r>
          </a:p>
        </p:txBody>
      </p:sp>
      <p:sp>
        <p:nvSpPr>
          <p:cNvPr id="16" name="Rechteck 15"/>
          <p:cNvSpPr/>
          <p:nvPr/>
        </p:nvSpPr>
        <p:spPr>
          <a:xfrm>
            <a:off x="671513" y="1738313"/>
            <a:ext cx="7521575"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Hochschule</a:t>
            </a:r>
          </a:p>
        </p:txBody>
      </p:sp>
      <p:sp>
        <p:nvSpPr>
          <p:cNvPr id="17" name="Rechteck 16"/>
          <p:cNvSpPr/>
          <p:nvPr/>
        </p:nvSpPr>
        <p:spPr>
          <a:xfrm>
            <a:off x="4968875" y="4283075"/>
            <a:ext cx="3224213"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endParaRPr lang="de-DE" sz="1800" b="1" dirty="0">
              <a:solidFill>
                <a:schemeClr val="bg1"/>
              </a:solidFill>
            </a:endParaRPr>
          </a:p>
          <a:p>
            <a:pPr algn="ctr" eaLnBrk="1" hangingPunct="1">
              <a:defRPr/>
            </a:pPr>
            <a:r>
              <a:rPr lang="de-DE" sz="2000" b="1" dirty="0">
                <a:solidFill>
                  <a:schemeClr val="bg1"/>
                </a:solidFill>
              </a:rPr>
              <a:t>Zweijährige Berufsfach-schule</a:t>
            </a:r>
          </a:p>
          <a:p>
            <a:pPr algn="ctr" eaLnBrk="1" hangingPunct="1">
              <a:defRPr/>
            </a:pPr>
            <a:r>
              <a:rPr lang="de-DE" sz="1050" b="1" dirty="0">
                <a:solidFill>
                  <a:schemeClr val="bg1"/>
                </a:solidFill>
              </a:rPr>
              <a:t>Erwerb des Mittleren Abschlusses</a:t>
            </a:r>
          </a:p>
        </p:txBody>
      </p:sp>
      <p:sp>
        <p:nvSpPr>
          <p:cNvPr id="19" name="Rechteck 18"/>
          <p:cNvSpPr/>
          <p:nvPr/>
        </p:nvSpPr>
        <p:spPr>
          <a:xfrm>
            <a:off x="5940425" y="3178175"/>
            <a:ext cx="2252663"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2000" b="1" dirty="0">
                <a:solidFill>
                  <a:schemeClr val="bg1"/>
                </a:solidFill>
              </a:rPr>
              <a:t>Duale Ausbildung</a:t>
            </a:r>
          </a:p>
          <a:p>
            <a:pPr algn="ctr" eaLnBrk="1" hangingPunct="1">
              <a:defRPr/>
            </a:pPr>
            <a:endParaRPr lang="de-DE" sz="600" b="1" dirty="0">
              <a:solidFill>
                <a:schemeClr val="bg1"/>
              </a:solidFill>
            </a:endParaRPr>
          </a:p>
          <a:p>
            <a:pPr algn="ctr" eaLnBrk="1" hangingPunct="1">
              <a:defRPr/>
            </a:pPr>
            <a:r>
              <a:rPr lang="de-DE" sz="1050" b="1" dirty="0">
                <a:solidFill>
                  <a:schemeClr val="bg1"/>
                </a:solidFill>
              </a:rPr>
              <a:t>Erwerb der Fachhochschulreife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Mittleren Abschluss</a:t>
            </a:r>
          </a:p>
        </p:txBody>
      </p:sp>
      <p:sp>
        <p:nvSpPr>
          <p:cNvPr id="7" name="Rechteck 6"/>
          <p:cNvSpPr/>
          <p:nvPr/>
        </p:nvSpPr>
        <p:spPr>
          <a:xfrm>
            <a:off x="673100" y="2208213"/>
            <a:ext cx="946150" cy="19716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Fach-schule</a:t>
            </a:r>
          </a:p>
          <a:p>
            <a:pPr algn="ctr" eaLnBrk="1" hangingPunct="1">
              <a:defRPr/>
            </a:pPr>
            <a:endParaRPr lang="de-DE" sz="1200" b="1" dirty="0">
              <a:solidFill>
                <a:srgbClr val="FFFFFF"/>
              </a:solidFill>
            </a:endParaRPr>
          </a:p>
          <a:p>
            <a:pPr algn="ctr" eaLnBrk="1" hangingPunct="1">
              <a:defRPr/>
            </a:pPr>
            <a:r>
              <a:rPr lang="de-DE" sz="1000" b="1" dirty="0">
                <a:solidFill>
                  <a:srgbClr val="FFFFFF"/>
                </a:solidFill>
              </a:rPr>
              <a:t>(Fachhoch-schulreife mit Zusatz-unterrich</a:t>
            </a:r>
            <a:r>
              <a:rPr lang="de-DE" sz="1050" b="1" dirty="0">
                <a:solidFill>
                  <a:srgbClr val="FFFFFF"/>
                </a:solidFill>
              </a:rPr>
              <a:t>t)</a:t>
            </a:r>
          </a:p>
          <a:p>
            <a:pPr algn="ctr" eaLnBrk="1" hangingPunct="1">
              <a:defRPr/>
            </a:pPr>
            <a:endParaRPr lang="de-DE" sz="1200" b="1" dirty="0">
              <a:solidFill>
                <a:srgbClr val="FFFFFF"/>
              </a:solidFill>
            </a:endParaRPr>
          </a:p>
        </p:txBody>
      </p:sp>
      <p:sp>
        <p:nvSpPr>
          <p:cNvPr id="8" name="Rechteck 7"/>
          <p:cNvSpPr/>
          <p:nvPr/>
        </p:nvSpPr>
        <p:spPr>
          <a:xfrm>
            <a:off x="276383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9" name="Rechteck 8"/>
          <p:cNvSpPr/>
          <p:nvPr/>
        </p:nvSpPr>
        <p:spPr>
          <a:xfrm>
            <a:off x="4852988" y="4305300"/>
            <a:ext cx="919162"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 </a:t>
            </a:r>
          </a:p>
          <a:p>
            <a:pPr algn="ctr" eaLnBrk="1" hangingPunct="1">
              <a:defRPr/>
            </a:pPr>
            <a:endParaRPr lang="de-DE" sz="1100" b="1" dirty="0">
              <a:solidFill>
                <a:srgbClr val="000000"/>
              </a:solidFill>
            </a:endParaRPr>
          </a:p>
          <a:p>
            <a:pPr algn="ctr" eaLnBrk="1" hangingPunct="1">
              <a:defRPr/>
            </a:pPr>
            <a:r>
              <a:rPr lang="de-DE" sz="1200" b="1" dirty="0">
                <a:solidFill>
                  <a:srgbClr val="FFFFFF"/>
                </a:solidFill>
              </a:rPr>
              <a:t>(mit Zusatz-unterricht</a:t>
            </a:r>
            <a:r>
              <a:rPr lang="de-DE" sz="1000" b="1" dirty="0">
                <a:solidFill>
                  <a:srgbClr val="FFFFFF"/>
                </a:solidFill>
              </a:rPr>
              <a:t>)</a:t>
            </a:r>
            <a:endParaRPr lang="de-DE" sz="1000" b="1" dirty="0">
              <a:solidFill>
                <a:srgbClr val="000000"/>
              </a:solidFill>
            </a:endParaRPr>
          </a:p>
        </p:txBody>
      </p:sp>
      <p:sp>
        <p:nvSpPr>
          <p:cNvPr id="10" name="Rechteck 9"/>
          <p:cNvSpPr/>
          <p:nvPr/>
        </p:nvSpPr>
        <p:spPr>
          <a:xfrm>
            <a:off x="6861175" y="3178175"/>
            <a:ext cx="1360488" cy="2717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Gymnasiale Oberstufe</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Berufliches Gymna-sium</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3-jährig</a:t>
            </a:r>
          </a:p>
        </p:txBody>
      </p:sp>
      <p:sp>
        <p:nvSpPr>
          <p:cNvPr id="12" name="Rechteck 11"/>
          <p:cNvSpPr/>
          <p:nvPr/>
        </p:nvSpPr>
        <p:spPr>
          <a:xfrm>
            <a:off x="5878513" y="4305300"/>
            <a:ext cx="919162"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ctr" eaLnBrk="1" hangingPunct="1">
              <a:defRPr/>
            </a:pPr>
            <a:r>
              <a:rPr lang="de-DE" sz="1600" b="1" dirty="0">
                <a:solidFill>
                  <a:srgbClr val="FFFFFF"/>
                </a:solidFill>
              </a:rPr>
              <a:t>Fach-ober-schule</a:t>
            </a:r>
          </a:p>
          <a:p>
            <a:pPr algn="ctr" eaLnBrk="1" hangingPunct="1">
              <a:defRPr/>
            </a:pPr>
            <a:endParaRPr lang="de-DE" sz="1600" b="1" dirty="0">
              <a:solidFill>
                <a:srgbClr val="FFFFFF"/>
              </a:solidFill>
            </a:endParaRPr>
          </a:p>
          <a:p>
            <a:pPr algn="ctr" eaLnBrk="1" hangingPunct="1">
              <a:defRPr/>
            </a:pPr>
            <a:endParaRPr lang="de-DE" sz="2000" b="1" dirty="0">
              <a:solidFill>
                <a:srgbClr val="FFFFFF"/>
              </a:solidFill>
            </a:endParaRPr>
          </a:p>
          <a:p>
            <a:pPr algn="ctr" eaLnBrk="1" hangingPunct="1">
              <a:defRPr/>
            </a:pPr>
            <a:r>
              <a:rPr lang="de-DE" sz="1600" b="1" dirty="0">
                <a:solidFill>
                  <a:srgbClr val="FFFFFF"/>
                </a:solidFill>
              </a:rPr>
              <a:t>2-jährig</a:t>
            </a:r>
          </a:p>
        </p:txBody>
      </p:sp>
      <p:sp>
        <p:nvSpPr>
          <p:cNvPr id="15" name="Rechteck 14"/>
          <p:cNvSpPr/>
          <p:nvPr/>
        </p:nvSpPr>
        <p:spPr>
          <a:xfrm>
            <a:off x="1722438" y="3178175"/>
            <a:ext cx="195897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1600" b="1" dirty="0">
                <a:solidFill>
                  <a:srgbClr val="FFFFFF"/>
                </a:solidFill>
              </a:rPr>
              <a:t>Fachoberschule</a:t>
            </a:r>
            <a:r>
              <a:rPr lang="de-DE" sz="2000" b="1" dirty="0">
                <a:solidFill>
                  <a:srgbClr val="FFFFFF"/>
                </a:solidFill>
              </a:rPr>
              <a:t> </a:t>
            </a:r>
          </a:p>
          <a:p>
            <a:pPr algn="ctr" eaLnBrk="1" hangingPunct="1">
              <a:defRPr/>
            </a:pPr>
            <a:r>
              <a:rPr lang="de-DE" sz="1050" b="1" dirty="0">
                <a:solidFill>
                  <a:srgbClr val="FFFFFF"/>
                </a:solidFill>
              </a:rPr>
              <a:t>1-jährig</a:t>
            </a:r>
            <a:endParaRPr lang="de-DE" sz="900" b="1" dirty="0">
              <a:solidFill>
                <a:srgbClr val="FFFFFF"/>
              </a:solidFill>
            </a:endParaRPr>
          </a:p>
        </p:txBody>
      </p:sp>
      <p:sp>
        <p:nvSpPr>
          <p:cNvPr id="16" name="Rechteck 15"/>
          <p:cNvSpPr/>
          <p:nvPr/>
        </p:nvSpPr>
        <p:spPr>
          <a:xfrm>
            <a:off x="1722438" y="2208213"/>
            <a:ext cx="5084762" cy="91122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400" b="1" dirty="0">
              <a:solidFill>
                <a:srgbClr val="000000"/>
              </a:solidFill>
            </a:endParaRPr>
          </a:p>
          <a:p>
            <a:pPr algn="ctr" eaLnBrk="1" hangingPunct="1">
              <a:defRPr/>
            </a:pPr>
            <a:r>
              <a:rPr lang="de-DE" sz="1800" b="1" dirty="0">
                <a:solidFill>
                  <a:srgbClr val="FFFFFF"/>
                </a:solidFill>
              </a:rPr>
              <a:t>Fachhochschulreife</a:t>
            </a:r>
          </a:p>
        </p:txBody>
      </p:sp>
      <p:sp>
        <p:nvSpPr>
          <p:cNvPr id="17" name="Rechteck 16"/>
          <p:cNvSpPr/>
          <p:nvPr/>
        </p:nvSpPr>
        <p:spPr>
          <a:xfrm>
            <a:off x="381158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600" b="1" dirty="0">
              <a:solidFill>
                <a:srgbClr val="000000"/>
              </a:solidFill>
            </a:endParaRPr>
          </a:p>
          <a:p>
            <a:pPr algn="ctr" eaLnBrk="1" hangingPunct="1">
              <a:defRPr/>
            </a:pPr>
            <a:endParaRPr lang="de-DE" sz="1000" b="1" dirty="0">
              <a:solidFill>
                <a:srgbClr val="FFFFFF"/>
              </a:solidFill>
            </a:endParaRPr>
          </a:p>
          <a:p>
            <a:pPr algn="ctr" eaLnBrk="1" hangingPunct="1">
              <a:defRPr/>
            </a:pPr>
            <a:r>
              <a:rPr lang="de-DE" sz="1000" b="1" dirty="0">
                <a:solidFill>
                  <a:srgbClr val="FFFFFF"/>
                </a:solidFill>
              </a:rPr>
              <a:t>(mit Zusatz-unterricht)</a:t>
            </a:r>
          </a:p>
          <a:p>
            <a:pPr algn="ctr" eaLnBrk="1" hangingPunct="1">
              <a:defRPr/>
            </a:pPr>
            <a:endParaRPr lang="de-DE" sz="1600" b="1" dirty="0">
              <a:solidFill>
                <a:srgbClr val="FFFFFF"/>
              </a:solidFill>
            </a:endParaRPr>
          </a:p>
          <a:p>
            <a:pPr algn="ctr" eaLnBrk="1" hangingPunct="1">
              <a:defRPr/>
            </a:pPr>
            <a:endParaRPr lang="de-DE" sz="1600" b="1" dirty="0">
              <a:solidFill>
                <a:srgbClr val="000000"/>
              </a:solidFill>
            </a:endParaRPr>
          </a:p>
          <a:p>
            <a:pPr algn="ctr" eaLnBrk="1" hangingPunct="1">
              <a:defRPr/>
            </a:pPr>
            <a:endParaRPr lang="de-DE" sz="1200" b="1" dirty="0">
              <a:solidFill>
                <a:srgbClr val="000000"/>
              </a:solidFill>
            </a:endParaRPr>
          </a:p>
        </p:txBody>
      </p:sp>
      <p:sp>
        <p:nvSpPr>
          <p:cNvPr id="18" name="Rechteck 17"/>
          <p:cNvSpPr/>
          <p:nvPr/>
        </p:nvSpPr>
        <p:spPr>
          <a:xfrm>
            <a:off x="6862763" y="2205038"/>
            <a:ext cx="1346200" cy="909637"/>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Allg. Hoch-schulreife</a:t>
            </a:r>
            <a:endParaRPr lang="de-DE" sz="1600" b="1" dirty="0">
              <a:solidFill>
                <a:srgbClr val="FFFFFF"/>
              </a:solidFill>
            </a:endParaRPr>
          </a:p>
        </p:txBody>
      </p:sp>
      <p:sp>
        <p:nvSpPr>
          <p:cNvPr id="22" name="Fußzeilenplatzhalter 4"/>
          <p:cNvSpPr>
            <a:spLocks noGrp="1"/>
          </p:cNvSpPr>
          <p:nvPr>
            <p:ph type="ftr" sz="quarter" idx="11"/>
          </p:nvPr>
        </p:nvSpPr>
        <p:spPr/>
        <p:txBody>
          <a:bodyPr/>
          <a:lstStyle/>
          <a:p>
            <a:pPr>
              <a:defRPr/>
            </a:pPr>
            <a:r>
              <a:rPr lang="de-DE"/>
              <a:t>Hessisches Kultusministerium</a:t>
            </a:r>
          </a:p>
        </p:txBody>
      </p:sp>
      <p:sp>
        <p:nvSpPr>
          <p:cNvPr id="21" name="Rechteck 20"/>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Mittlerer Abschluss</a:t>
            </a:r>
          </a:p>
        </p:txBody>
      </p:sp>
      <p:sp>
        <p:nvSpPr>
          <p:cNvPr id="23" name="Rechteck 22"/>
          <p:cNvSpPr/>
          <p:nvPr/>
        </p:nvSpPr>
        <p:spPr>
          <a:xfrm>
            <a:off x="673100" y="1738313"/>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cxnSp>
        <p:nvCxnSpPr>
          <p:cNvPr id="3" name="Gerade Verbindung mit Pfeil 2"/>
          <p:cNvCxnSpPr/>
          <p:nvPr/>
        </p:nvCxnSpPr>
        <p:spPr>
          <a:xfrm flipH="1" flipV="1">
            <a:off x="4251325"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4" name="Gerade Verbindung mit Pfeil 23"/>
          <p:cNvCxnSpPr/>
          <p:nvPr/>
        </p:nvCxnSpPr>
        <p:spPr>
          <a:xfrm flipH="1" flipV="1">
            <a:off x="5287963"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5" name="Gerade Verbindung mit Pfeil 24"/>
          <p:cNvCxnSpPr/>
          <p:nvPr/>
        </p:nvCxnSpPr>
        <p:spPr>
          <a:xfrm flipH="1" flipV="1">
            <a:off x="6323013" y="3113088"/>
            <a:ext cx="0" cy="1173162"/>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sp>
        <p:nvSpPr>
          <p:cNvPr id="26" name="Rechteck 25"/>
          <p:cNvSpPr/>
          <p:nvPr/>
        </p:nvSpPr>
        <p:spPr>
          <a:xfrm>
            <a:off x="673100" y="4305300"/>
            <a:ext cx="946150"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28" name="Rechteck 27"/>
          <p:cNvSpPr/>
          <p:nvPr/>
        </p:nvSpPr>
        <p:spPr>
          <a:xfrm>
            <a:off x="1722438" y="4305300"/>
            <a:ext cx="917575"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a:t>
            </a:r>
          </a:p>
          <a:p>
            <a:pPr algn="ctr" eaLnBrk="1" hangingPunct="1">
              <a:defRPr/>
            </a:pPr>
            <a:endParaRPr lang="de-DE" sz="1100" b="1" dirty="0">
              <a:solidFill>
                <a:srgbClr val="FFFFFF"/>
              </a:solidFill>
            </a:endParaRPr>
          </a:p>
          <a:p>
            <a:pPr algn="ctr" eaLnBrk="1" hangingPunct="1">
              <a:defRPr/>
            </a:pPr>
            <a:endParaRPr lang="de-DE" sz="1100" b="1" dirty="0">
              <a:solidFill>
                <a:srgbClr val="FFFFFF"/>
              </a:solidFill>
            </a:endParaRPr>
          </a:p>
          <a:p>
            <a:pPr algn="ctr" eaLnBrk="1" hangingPunct="1">
              <a:defRPr/>
            </a:pPr>
            <a:r>
              <a:rPr lang="de-DE" sz="1100" b="1" dirty="0">
                <a:solidFill>
                  <a:srgbClr val="FFFFFF"/>
                </a:solidFill>
              </a:rPr>
              <a:t> </a:t>
            </a:r>
          </a:p>
          <a:p>
            <a:pPr algn="ctr" eaLnBrk="1" hangingPunct="1">
              <a:defRPr/>
            </a:pPr>
            <a:endParaRPr lang="de-DE" sz="1100" b="1" dirty="0">
              <a:solidFill>
                <a:srgbClr val="000000"/>
              </a:solidFill>
            </a:endParaRPr>
          </a:p>
          <a:p>
            <a:pPr algn="ctr" eaLnBrk="1" hangingPunct="1">
              <a:defRPr/>
            </a:pPr>
            <a:endParaRPr lang="de-DE" sz="1000" b="1" dirty="0">
              <a:solidFill>
                <a:srgbClr val="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546100" y="588963"/>
            <a:ext cx="7772400" cy="1143000"/>
          </a:xfrm>
        </p:spPr>
        <p:txBody>
          <a:bodyPr/>
          <a:lstStyle/>
          <a:p>
            <a:pPr eaLnBrk="1" hangingPunct="1">
              <a:defRPr/>
            </a:pPr>
            <a:r>
              <a:rPr lang="de-DE" altLang="de-DE" dirty="0">
                <a:solidFill>
                  <a:schemeClr val="accent6">
                    <a:lumMod val="75000"/>
                  </a:schemeClr>
                </a:solidFill>
                <a:ea typeface="MS PGothic" pitchFamily="34" charset="-128"/>
                <a:cs typeface="Arial" charset="0"/>
              </a:rPr>
              <a:t>Bildungswege in Hessen</a:t>
            </a:r>
          </a:p>
        </p:txBody>
      </p:sp>
      <p:sp>
        <p:nvSpPr>
          <p:cNvPr id="8" name="Rechteck 7"/>
          <p:cNvSpPr/>
          <p:nvPr/>
        </p:nvSpPr>
        <p:spPr>
          <a:xfrm>
            <a:off x="5702300" y="1412875"/>
            <a:ext cx="1144588"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 schule</a:t>
            </a:r>
          </a:p>
          <a:p>
            <a:pPr algn="ctr" eaLnBrk="1" hangingPunct="1">
              <a:defRPr/>
            </a:pPr>
            <a:endParaRPr lang="de-DE" sz="1400" b="1" dirty="0">
              <a:solidFill>
                <a:schemeClr val="bg1"/>
              </a:solidFill>
            </a:endParaRPr>
          </a:p>
          <a:p>
            <a:pPr algn="ctr" eaLnBrk="1" hangingPunct="1">
              <a:defRPr/>
            </a:pPr>
            <a:r>
              <a:rPr lang="de-DE" sz="1400" b="1" dirty="0">
                <a:solidFill>
                  <a:schemeClr val="bg1"/>
                </a:solidFill>
              </a:rPr>
              <a:t>Typ A</a:t>
            </a:r>
          </a:p>
        </p:txBody>
      </p:sp>
      <p:sp>
        <p:nvSpPr>
          <p:cNvPr id="9" name="Rechteck 8"/>
          <p:cNvSpPr/>
          <p:nvPr/>
        </p:nvSpPr>
        <p:spPr>
          <a:xfrm>
            <a:off x="673100" y="1412875"/>
            <a:ext cx="1090613"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10" name="Rechteck 9"/>
          <p:cNvSpPr/>
          <p:nvPr/>
        </p:nvSpPr>
        <p:spPr>
          <a:xfrm>
            <a:off x="673100" y="2060575"/>
            <a:ext cx="3432175" cy="10795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Berufsschule*</a:t>
            </a:r>
            <a:endParaRPr lang="de-DE" sz="1100" b="1" dirty="0">
              <a:solidFill>
                <a:schemeClr val="bg1"/>
              </a:solidFill>
            </a:endParaRPr>
          </a:p>
        </p:txBody>
      </p:sp>
      <p:sp>
        <p:nvSpPr>
          <p:cNvPr id="11" name="Rechteck 10"/>
          <p:cNvSpPr/>
          <p:nvPr/>
        </p:nvSpPr>
        <p:spPr>
          <a:xfrm>
            <a:off x="4191000" y="2060575"/>
            <a:ext cx="1403350" cy="108108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lnSpcReduction="10000"/>
          </a:bodyPr>
          <a:lstStyle/>
          <a:p>
            <a:pPr algn="ctr" eaLnBrk="1" hangingPunct="1">
              <a:defRPr/>
            </a:pPr>
            <a:r>
              <a:rPr lang="de-DE" sz="1500" b="1" dirty="0">
                <a:solidFill>
                  <a:schemeClr val="bg1"/>
                </a:solidFill>
              </a:rPr>
              <a:t>2-jährige</a:t>
            </a:r>
          </a:p>
          <a:p>
            <a:pPr algn="ctr" eaLnBrk="1" hangingPunct="1">
              <a:defRPr/>
            </a:pPr>
            <a:r>
              <a:rPr lang="de-DE" sz="1500" b="1" dirty="0">
                <a:solidFill>
                  <a:schemeClr val="bg1"/>
                </a:solidFill>
              </a:rPr>
              <a:t> höhere Berufs-fachschule </a:t>
            </a:r>
            <a:r>
              <a:rPr lang="de-DE" sz="1100" b="1" dirty="0">
                <a:solidFill>
                  <a:schemeClr val="bg1"/>
                </a:solidFill>
              </a:rPr>
              <a:t>(Assistentenberufe)</a:t>
            </a:r>
            <a:endParaRPr lang="de-DE" sz="1000" b="1" dirty="0">
              <a:solidFill>
                <a:schemeClr val="bg1"/>
              </a:solidFill>
            </a:endParaRPr>
          </a:p>
        </p:txBody>
      </p:sp>
      <p:sp>
        <p:nvSpPr>
          <p:cNvPr id="12" name="Rechteck 11"/>
          <p:cNvSpPr/>
          <p:nvPr/>
        </p:nvSpPr>
        <p:spPr>
          <a:xfrm>
            <a:off x="6940550" y="1412875"/>
            <a:ext cx="1143000"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000" b="1" dirty="0">
              <a:solidFill>
                <a:schemeClr val="tx1"/>
              </a:solidFill>
            </a:endParaRPr>
          </a:p>
        </p:txBody>
      </p:sp>
      <p:cxnSp>
        <p:nvCxnSpPr>
          <p:cNvPr id="15" name="Gerade Verbindung mit Pfeil 14"/>
          <p:cNvCxnSpPr/>
          <p:nvPr/>
        </p:nvCxnSpPr>
        <p:spPr>
          <a:xfrm flipV="1">
            <a:off x="5294313" y="4664075"/>
            <a:ext cx="0" cy="4651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Rechteck 16"/>
          <p:cNvSpPr/>
          <p:nvPr/>
        </p:nvSpPr>
        <p:spPr>
          <a:xfrm>
            <a:off x="1438275" y="3233738"/>
            <a:ext cx="2197100" cy="6477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2000" b="1" dirty="0">
                <a:solidFill>
                  <a:schemeClr val="bg1"/>
                </a:solidFill>
              </a:rPr>
              <a:t>2-jährige Berufsfachschule</a:t>
            </a:r>
          </a:p>
          <a:p>
            <a:pPr algn="ctr" eaLnBrk="1" hangingPunct="1">
              <a:defRPr/>
            </a:pPr>
            <a:r>
              <a:rPr lang="de-DE" sz="1200" b="1" dirty="0">
                <a:solidFill>
                  <a:schemeClr val="bg1"/>
                </a:solidFill>
              </a:rPr>
              <a:t>(mittlerer Abschluss)</a:t>
            </a:r>
          </a:p>
          <a:p>
            <a:pPr algn="ctr" eaLnBrk="1" hangingPunct="1">
              <a:defRPr/>
            </a:pPr>
            <a:endParaRPr lang="de-DE" sz="1050" b="1" dirty="0">
              <a:solidFill>
                <a:schemeClr val="tx1"/>
              </a:solidFill>
            </a:endParaRPr>
          </a:p>
        </p:txBody>
      </p:sp>
      <p:sp>
        <p:nvSpPr>
          <p:cNvPr id="19" name="Gleichschenkliges Dreieck 18"/>
          <p:cNvSpPr/>
          <p:nvPr/>
        </p:nvSpPr>
        <p:spPr>
          <a:xfrm>
            <a:off x="6924675" y="1412875"/>
            <a:ext cx="1165225" cy="1736725"/>
          </a:xfrm>
          <a:prstGeom prst="triangle">
            <a:avLst>
              <a:gd name="adj" fmla="val 100000"/>
            </a:avLst>
          </a:prstGeom>
          <a:solidFill>
            <a:srgbClr val="EDBA36"/>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dirty="0"/>
          </a:p>
        </p:txBody>
      </p:sp>
      <p:sp>
        <p:nvSpPr>
          <p:cNvPr id="20" name="Rechteck 19"/>
          <p:cNvSpPr/>
          <p:nvPr/>
        </p:nvSpPr>
        <p:spPr>
          <a:xfrm rot="18272886">
            <a:off x="7097713" y="2359025"/>
            <a:ext cx="1198562" cy="5730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accent6">
                    <a:lumMod val="75000"/>
                  </a:schemeClr>
                </a:solidFill>
              </a:rPr>
              <a:t>GymnasialeOberstufe</a:t>
            </a:r>
          </a:p>
        </p:txBody>
      </p:sp>
      <p:sp>
        <p:nvSpPr>
          <p:cNvPr id="59405" name="Textfeld 231"/>
          <p:cNvSpPr txBox="1">
            <a:spLocks noChangeArrowheads="1"/>
          </p:cNvSpPr>
          <p:nvPr/>
        </p:nvSpPr>
        <p:spPr bwMode="auto">
          <a:xfrm>
            <a:off x="742950" y="2349500"/>
            <a:ext cx="3311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000" b="1">
                <a:solidFill>
                  <a:schemeClr val="bg1"/>
                </a:solidFill>
                <a:ea typeface="MS PGothic" panose="020B0600070205080204" pitchFamily="34" charset="-128"/>
              </a:rPr>
              <a:t>2- (bis 3,5-) jährige Ausbildung im dualen System</a:t>
            </a:r>
          </a:p>
        </p:txBody>
      </p:sp>
      <p:sp>
        <p:nvSpPr>
          <p:cNvPr id="23571" name="Textfeld 22"/>
          <p:cNvSpPr txBox="1">
            <a:spLocks noChangeArrowheads="1"/>
          </p:cNvSpPr>
          <p:nvPr/>
        </p:nvSpPr>
        <p:spPr bwMode="auto">
          <a:xfrm>
            <a:off x="612775" y="2605088"/>
            <a:ext cx="3573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sz="800" dirty="0">
                <a:solidFill>
                  <a:schemeClr val="bg1"/>
                </a:solidFill>
                <a:latin typeface="+mn-lt"/>
              </a:rPr>
              <a:t>* unter bestimmten Voraussetzungen besteht die Möglichkeit zum Erwerb des Hauptschulabschlusses, des mittleren Abschlusses oder der Fachhochschulreife</a:t>
            </a:r>
          </a:p>
        </p:txBody>
      </p:sp>
      <p:sp>
        <p:nvSpPr>
          <p:cNvPr id="25" name="Rechteck 48"/>
          <p:cNvSpPr/>
          <p:nvPr/>
        </p:nvSpPr>
        <p:spPr>
          <a:xfrm>
            <a:off x="650875" y="4498975"/>
            <a:ext cx="1512888" cy="1522413"/>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Kein </a:t>
            </a:r>
          </a:p>
          <a:p>
            <a:pPr algn="ctr" eaLnBrk="1" hangingPunct="1">
              <a:defRPr/>
            </a:pPr>
            <a:r>
              <a:rPr lang="de-DE" sz="1100" b="1" dirty="0">
                <a:solidFill>
                  <a:schemeClr val="accent6">
                    <a:lumMod val="75000"/>
                  </a:schemeClr>
                </a:solidFill>
              </a:rPr>
              <a:t>Abschluss</a:t>
            </a:r>
          </a:p>
          <a:p>
            <a:pPr algn="ctr" eaLnBrk="1" hangingPunct="1">
              <a:defRPr/>
            </a:pPr>
            <a:endParaRPr lang="de-DE" sz="900" b="1" dirty="0">
              <a:solidFill>
                <a:schemeClr val="tx1"/>
              </a:solidFill>
            </a:endParaRPr>
          </a:p>
        </p:txBody>
      </p:sp>
      <p:sp>
        <p:nvSpPr>
          <p:cNvPr id="26" name="Rechteck 25"/>
          <p:cNvSpPr/>
          <p:nvPr/>
        </p:nvSpPr>
        <p:spPr>
          <a:xfrm>
            <a:off x="2255838" y="4498975"/>
            <a:ext cx="1849437" cy="1522413"/>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9 (Hauptschulabschluss)</a:t>
            </a:r>
          </a:p>
          <a:p>
            <a:pPr eaLnBrk="1" hangingPunct="1">
              <a:defRPr/>
            </a:pPr>
            <a:r>
              <a:rPr lang="de-DE" sz="1100" b="1" dirty="0">
                <a:solidFill>
                  <a:schemeClr val="accent6">
                    <a:lumMod val="75000"/>
                  </a:schemeClr>
                </a:solidFill>
              </a:rPr>
              <a:t>Schulformen:</a:t>
            </a:r>
          </a:p>
          <a:p>
            <a:pPr marL="171450" indent="-171450" eaLnBrk="1" hangingPunct="1">
              <a:buFontTx/>
              <a:buChar char="-"/>
              <a:defRPr/>
            </a:pPr>
            <a:r>
              <a:rPr lang="de-DE" sz="1100" b="1" dirty="0">
                <a:solidFill>
                  <a:schemeClr val="accent6">
                    <a:lumMod val="75000"/>
                  </a:schemeClr>
                </a:solidFill>
              </a:rPr>
              <a:t>Hauptschule</a:t>
            </a:r>
          </a:p>
          <a:p>
            <a:pPr marL="171450" indent="-171450" eaLnBrk="1" hangingPunct="1">
              <a:buFontTx/>
              <a:buChar char="-"/>
              <a:defRPr/>
            </a:pPr>
            <a:r>
              <a:rPr lang="de-DE" sz="1100" b="1" dirty="0">
                <a:solidFill>
                  <a:schemeClr val="accent6">
                    <a:lumMod val="75000"/>
                  </a:schemeClr>
                </a:solidFill>
              </a:rPr>
              <a:t>Haupt- u. Realschule</a:t>
            </a:r>
          </a:p>
          <a:p>
            <a:pPr marL="171450" indent="-171450" eaLnBrk="1" hangingPunct="1">
              <a:buFontTx/>
              <a:buChar char="-"/>
              <a:defRPr/>
            </a:pPr>
            <a:r>
              <a:rPr lang="de-DE" sz="1100" b="1" dirty="0">
                <a:solidFill>
                  <a:schemeClr val="accent6">
                    <a:lumMod val="75000"/>
                  </a:schemeClr>
                </a:solidFill>
              </a:rPr>
              <a:t>Mittelstufenschule</a:t>
            </a:r>
          </a:p>
          <a:p>
            <a:pPr marL="171450" indent="-171450" eaLnBrk="1" hangingPunct="1">
              <a:buFontTx/>
              <a:buChar char="-"/>
              <a:defRPr/>
            </a:pPr>
            <a:r>
              <a:rPr lang="de-DE" sz="1100" b="1" dirty="0">
                <a:solidFill>
                  <a:schemeClr val="accent6">
                    <a:lumMod val="75000"/>
                  </a:schemeClr>
                </a:solidFill>
              </a:rPr>
              <a:t>Gesamtschule</a:t>
            </a:r>
          </a:p>
          <a:p>
            <a:pPr marL="171450" indent="-171450" eaLnBrk="1" hangingPunct="1">
              <a:buFontTx/>
              <a:buChar char="-"/>
              <a:defRPr/>
            </a:pPr>
            <a:r>
              <a:rPr lang="de-DE" sz="1100" b="1" dirty="0">
                <a:solidFill>
                  <a:schemeClr val="accent6">
                    <a:lumMod val="75000"/>
                  </a:schemeClr>
                </a:solidFill>
              </a:rPr>
              <a:t>Gymnasium</a:t>
            </a:r>
          </a:p>
          <a:p>
            <a:pPr marL="171450"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p:txBody>
      </p:sp>
      <p:sp>
        <p:nvSpPr>
          <p:cNvPr id="27" name="Rechteck 26"/>
          <p:cNvSpPr/>
          <p:nvPr/>
        </p:nvSpPr>
        <p:spPr>
          <a:xfrm>
            <a:off x="4191000" y="4183063"/>
            <a:ext cx="3898900" cy="1827212"/>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10 (mittlerer Abschluss)</a:t>
            </a:r>
          </a:p>
          <a:p>
            <a:pPr algn="ctr" eaLnBrk="1" hangingPunct="1">
              <a:defRPr/>
            </a:pPr>
            <a:endParaRPr lang="de-DE" sz="1200" b="1" dirty="0">
              <a:solidFill>
                <a:schemeClr val="accent6">
                  <a:lumMod val="75000"/>
                </a:schemeClr>
              </a:solidFill>
            </a:endParaRPr>
          </a:p>
          <a:p>
            <a:pPr lvl="2" eaLnBrk="1" hangingPunct="1">
              <a:defRPr/>
            </a:pPr>
            <a:r>
              <a:rPr lang="de-DE" sz="1100" b="1" dirty="0">
                <a:solidFill>
                  <a:schemeClr val="accent6">
                    <a:lumMod val="75000"/>
                  </a:schemeClr>
                </a:solidFill>
              </a:rPr>
              <a:t>Schulformen:</a:t>
            </a:r>
          </a:p>
          <a:p>
            <a:pPr marL="1085850" lvl="2" indent="-171450" eaLnBrk="1" hangingPunct="1">
              <a:buFontTx/>
              <a:buChar char="-"/>
              <a:defRPr/>
            </a:pPr>
            <a:r>
              <a:rPr lang="de-DE" sz="1100" b="1" dirty="0">
                <a:solidFill>
                  <a:schemeClr val="accent6">
                    <a:lumMod val="75000"/>
                  </a:schemeClr>
                </a:solidFill>
              </a:rPr>
              <a:t>Hauptschule</a:t>
            </a:r>
          </a:p>
          <a:p>
            <a:pPr marL="1085850" lvl="2" indent="-171450" eaLnBrk="1" hangingPunct="1">
              <a:buFontTx/>
              <a:buChar char="-"/>
              <a:defRPr/>
            </a:pPr>
            <a:r>
              <a:rPr lang="de-DE" sz="1100" b="1" dirty="0">
                <a:solidFill>
                  <a:schemeClr val="accent6">
                    <a:lumMod val="75000"/>
                  </a:schemeClr>
                </a:solidFill>
              </a:rPr>
              <a:t>Realschule</a:t>
            </a:r>
          </a:p>
          <a:p>
            <a:pPr marL="1085850" lvl="2" indent="-171450" eaLnBrk="1" hangingPunct="1">
              <a:buFontTx/>
              <a:buChar char="-"/>
              <a:defRPr/>
            </a:pPr>
            <a:r>
              <a:rPr lang="de-DE" sz="1100" b="1" dirty="0">
                <a:solidFill>
                  <a:schemeClr val="accent6">
                    <a:lumMod val="75000"/>
                  </a:schemeClr>
                </a:solidFill>
              </a:rPr>
              <a:t>Haupt- und Realschule</a:t>
            </a:r>
          </a:p>
          <a:p>
            <a:pPr marL="1085850" lvl="2" indent="-171450" eaLnBrk="1" hangingPunct="1">
              <a:buFontTx/>
              <a:buChar char="-"/>
              <a:defRPr/>
            </a:pPr>
            <a:r>
              <a:rPr lang="de-DE" sz="1100" b="1" dirty="0">
                <a:solidFill>
                  <a:schemeClr val="accent6">
                    <a:lumMod val="75000"/>
                  </a:schemeClr>
                </a:solidFill>
              </a:rPr>
              <a:t>Mittelstufenschule</a:t>
            </a:r>
          </a:p>
          <a:p>
            <a:pPr marL="1085850" lvl="2" indent="-171450" eaLnBrk="1" hangingPunct="1">
              <a:buFontTx/>
              <a:buChar char="-"/>
              <a:defRPr/>
            </a:pPr>
            <a:r>
              <a:rPr lang="de-DE" sz="1100" b="1" dirty="0">
                <a:solidFill>
                  <a:schemeClr val="accent6">
                    <a:lumMod val="75000"/>
                  </a:schemeClr>
                </a:solidFill>
              </a:rPr>
              <a:t>Gesamtschule</a:t>
            </a:r>
          </a:p>
          <a:p>
            <a:pPr marL="1085850" lvl="2" indent="-171450" eaLnBrk="1" hangingPunct="1">
              <a:buFontTx/>
              <a:buChar char="-"/>
              <a:defRPr/>
            </a:pPr>
            <a:r>
              <a:rPr lang="de-DE" sz="1100" b="1" dirty="0">
                <a:solidFill>
                  <a:schemeClr val="accent6">
                    <a:lumMod val="75000"/>
                  </a:schemeClr>
                </a:solidFill>
              </a:rPr>
              <a:t>Gymnasium</a:t>
            </a:r>
          </a:p>
          <a:p>
            <a:pPr marL="1085850" lvl="2"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p:txBody>
      </p:sp>
      <p:sp>
        <p:nvSpPr>
          <p:cNvPr id="35" name="Rechteck 48"/>
          <p:cNvSpPr/>
          <p:nvPr/>
        </p:nvSpPr>
        <p:spPr>
          <a:xfrm>
            <a:off x="8597900" y="2270125"/>
            <a:ext cx="179388" cy="179388"/>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4" name="Textfeld 35"/>
          <p:cNvSpPr txBox="1">
            <a:spLocks noChangeArrowheads="1"/>
          </p:cNvSpPr>
          <p:nvPr/>
        </p:nvSpPr>
        <p:spPr bwMode="auto">
          <a:xfrm>
            <a:off x="8037513" y="2462213"/>
            <a:ext cx="10080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Allgemein-</a:t>
            </a:r>
          </a:p>
          <a:p>
            <a:pPr eaLnBrk="1" hangingPunct="1">
              <a:lnSpc>
                <a:spcPct val="100000"/>
              </a:lnSpc>
              <a:defRPr/>
            </a:pPr>
            <a:r>
              <a:rPr lang="de-DE" altLang="de-DE" sz="1200" dirty="0">
                <a:solidFill>
                  <a:schemeClr val="accent6">
                    <a:lumMod val="75000"/>
                  </a:schemeClr>
                </a:solidFill>
                <a:latin typeface="+mn-lt"/>
              </a:rPr>
              <a:t>bildende </a:t>
            </a:r>
          </a:p>
          <a:p>
            <a:pPr eaLnBrk="1" hangingPunct="1">
              <a:lnSpc>
                <a:spcPct val="100000"/>
              </a:lnSpc>
              <a:defRPr/>
            </a:pPr>
            <a:r>
              <a:rPr lang="de-DE" altLang="de-DE" sz="1200" dirty="0">
                <a:solidFill>
                  <a:schemeClr val="accent6">
                    <a:lumMod val="75000"/>
                  </a:schemeClr>
                </a:solidFill>
                <a:latin typeface="+mn-lt"/>
              </a:rPr>
              <a:t>Schulen</a:t>
            </a:r>
          </a:p>
        </p:txBody>
      </p:sp>
      <p:sp>
        <p:nvSpPr>
          <p:cNvPr id="37" name="Rechteck 48"/>
          <p:cNvSpPr/>
          <p:nvPr/>
        </p:nvSpPr>
        <p:spPr>
          <a:xfrm>
            <a:off x="8596313" y="1557338"/>
            <a:ext cx="179387" cy="179387"/>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6" name="Textfeld 37"/>
          <p:cNvSpPr txBox="1">
            <a:spLocks noChangeArrowheads="1"/>
          </p:cNvSpPr>
          <p:nvPr/>
        </p:nvSpPr>
        <p:spPr bwMode="auto">
          <a:xfrm>
            <a:off x="8045450" y="1752600"/>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Berufliche </a:t>
            </a:r>
          </a:p>
          <a:p>
            <a:pPr eaLnBrk="1" hangingPunct="1">
              <a:lnSpc>
                <a:spcPct val="100000"/>
              </a:lnSpc>
              <a:defRPr/>
            </a:pPr>
            <a:r>
              <a:rPr lang="de-DE" altLang="de-DE" sz="1200" dirty="0">
                <a:solidFill>
                  <a:schemeClr val="accent6">
                    <a:lumMod val="75000"/>
                  </a:schemeClr>
                </a:solidFill>
                <a:latin typeface="+mn-lt"/>
              </a:rPr>
              <a:t>Schulen</a:t>
            </a:r>
          </a:p>
        </p:txBody>
      </p:sp>
      <p:sp>
        <p:nvSpPr>
          <p:cNvPr id="46" name="Rechteck 45"/>
          <p:cNvSpPr/>
          <p:nvPr/>
        </p:nvSpPr>
        <p:spPr>
          <a:xfrm>
            <a:off x="827088" y="3959225"/>
            <a:ext cx="1336675" cy="48736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a:bodyPr>
          <a:lstStyle/>
          <a:p>
            <a:pPr algn="ctr" eaLnBrk="1" hangingPunct="1">
              <a:defRPr/>
            </a:pPr>
            <a:r>
              <a:rPr lang="de-DE" sz="1400" b="1" dirty="0">
                <a:solidFill>
                  <a:schemeClr val="bg1"/>
                </a:solidFill>
              </a:rPr>
              <a:t>BzB</a:t>
            </a:r>
          </a:p>
          <a:p>
            <a:pPr algn="ctr" eaLnBrk="1" hangingPunct="1">
              <a:defRPr/>
            </a:pPr>
            <a:r>
              <a:rPr lang="de-DE" sz="900" b="1" dirty="0">
                <a:solidFill>
                  <a:schemeClr val="bg1"/>
                </a:solidFill>
              </a:rPr>
              <a:t>(Hauptschulabschluss)</a:t>
            </a:r>
          </a:p>
        </p:txBody>
      </p:sp>
      <p:sp>
        <p:nvSpPr>
          <p:cNvPr id="47" name="Rechteck 46"/>
          <p:cNvSpPr/>
          <p:nvPr/>
        </p:nvSpPr>
        <p:spPr>
          <a:xfrm>
            <a:off x="1908175" y="1412875"/>
            <a:ext cx="2503488"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Fachoberschule</a:t>
            </a:r>
          </a:p>
          <a:p>
            <a:pPr algn="ctr" eaLnBrk="1" hangingPunct="1">
              <a:defRPr/>
            </a:pPr>
            <a:r>
              <a:rPr lang="de-DE" sz="1400" b="1" dirty="0">
                <a:solidFill>
                  <a:schemeClr val="bg1"/>
                </a:solidFill>
              </a:rPr>
              <a:t>Typ B</a:t>
            </a:r>
          </a:p>
        </p:txBody>
      </p:sp>
      <p:sp>
        <p:nvSpPr>
          <p:cNvPr id="48" name="Rechteck 47"/>
          <p:cNvSpPr/>
          <p:nvPr/>
        </p:nvSpPr>
        <p:spPr>
          <a:xfrm>
            <a:off x="4532313" y="1412875"/>
            <a:ext cx="1052512"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60" name="Fußzeilenplatzhalter 4"/>
          <p:cNvSpPr>
            <a:spLocks noGrp="1"/>
          </p:cNvSpPr>
          <p:nvPr>
            <p:ph type="ftr" sz="quarter" idx="11"/>
          </p:nvPr>
        </p:nvSpPr>
        <p:spPr/>
        <p:txBody>
          <a:bodyPr/>
          <a:lstStyle/>
          <a:p>
            <a:pPr>
              <a:defRPr/>
            </a:pPr>
            <a:r>
              <a:rPr lang="de-DE"/>
              <a:t>Hessisches Kultusministerium</a:t>
            </a:r>
          </a:p>
        </p:txBody>
      </p:sp>
      <p:sp>
        <p:nvSpPr>
          <p:cNvPr id="59" name="Rechteck 58"/>
          <p:cNvSpPr/>
          <p:nvPr/>
        </p:nvSpPr>
        <p:spPr>
          <a:xfrm>
            <a:off x="650875" y="990600"/>
            <a:ext cx="7448550"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sp>
        <p:nvSpPr>
          <p:cNvPr id="61" name="Rechteck 60"/>
          <p:cNvSpPr/>
          <p:nvPr/>
        </p:nvSpPr>
        <p:spPr>
          <a:xfrm>
            <a:off x="650875" y="6091238"/>
            <a:ext cx="7448550"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Grundschule</a:t>
            </a:r>
          </a:p>
        </p:txBody>
      </p:sp>
      <p:sp>
        <p:nvSpPr>
          <p:cNvPr id="36" name="Rechteck 35"/>
          <p:cNvSpPr/>
          <p:nvPr/>
        </p:nvSpPr>
        <p:spPr>
          <a:xfrm rot="18272886">
            <a:off x="6746875" y="1670050"/>
            <a:ext cx="1241425" cy="57467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bg1"/>
                </a:solidFill>
              </a:rPr>
              <a:t>Berufliches Gymnasium</a:t>
            </a:r>
            <a:endParaRPr lang="de-DE" sz="1400" b="1" dirty="0">
              <a:solidFill>
                <a:schemeClr val="accent6">
                  <a:lumMod val="75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531813" y="838200"/>
            <a:ext cx="7772400" cy="1146175"/>
          </a:xfrm>
        </p:spPr>
        <p:txBody>
          <a:bodyPr/>
          <a:lstStyle/>
          <a:p>
            <a:pPr eaLnBrk="1" hangingPunct="1">
              <a:defRPr/>
            </a:pPr>
            <a:r>
              <a:rPr lang="de-DE" altLang="de-DE" sz="2350" dirty="0" smtClean="0">
                <a:solidFill>
                  <a:schemeClr val="accent6">
                    <a:lumMod val="75000"/>
                  </a:schemeClr>
                </a:solidFill>
                <a:ea typeface="MS PGothic" pitchFamily="34" charset="-128"/>
                <a:cs typeface="Arial" charset="0"/>
              </a:rPr>
              <a:t>Rechtliche </a:t>
            </a:r>
            <a:r>
              <a:rPr lang="de-DE" altLang="de-DE" sz="2350" dirty="0">
                <a:solidFill>
                  <a:schemeClr val="accent6">
                    <a:lumMod val="75000"/>
                  </a:schemeClr>
                </a:solidFill>
                <a:ea typeface="MS PGothic" pitchFamily="34" charset="-128"/>
                <a:cs typeface="Arial" charset="0"/>
              </a:rPr>
              <a:t>Bestimmungen zum Übergang in die weiterführenden Schulen </a:t>
            </a:r>
            <a:r>
              <a:rPr lang="de-DE" altLang="de-DE" sz="2350" dirty="0" smtClean="0">
                <a:solidFill>
                  <a:schemeClr val="accent6">
                    <a:lumMod val="75000"/>
                  </a:schemeClr>
                </a:solidFill>
                <a:ea typeface="MS PGothic" pitchFamily="34" charset="-128"/>
                <a:cs typeface="Arial" charset="0"/>
              </a:rPr>
              <a:t>sowie der </a:t>
            </a:r>
            <a:r>
              <a:rPr lang="de-DE" altLang="de-DE" sz="2350" dirty="0" err="1" smtClean="0">
                <a:solidFill>
                  <a:schemeClr val="accent6">
                    <a:lumMod val="75000"/>
                  </a:schemeClr>
                </a:solidFill>
                <a:ea typeface="MS PGothic" pitchFamily="34" charset="-128"/>
                <a:cs typeface="Arial" charset="0"/>
              </a:rPr>
              <a:t>Erklärfilm</a:t>
            </a:r>
            <a:r>
              <a:rPr lang="de-DE" altLang="de-DE" sz="2350" dirty="0" smtClean="0">
                <a:solidFill>
                  <a:schemeClr val="accent6">
                    <a:lumMod val="75000"/>
                  </a:schemeClr>
                </a:solidFill>
                <a:ea typeface="MS PGothic" pitchFamily="34" charset="-128"/>
                <a:cs typeface="Arial" charset="0"/>
              </a:rPr>
              <a:t> „Bildungswege in Hessen“ </a:t>
            </a:r>
            <a:endParaRPr lang="de-DE" altLang="de-DE" sz="2350" u="sng" dirty="0">
              <a:solidFill>
                <a:schemeClr val="accent6">
                  <a:lumMod val="75000"/>
                </a:schemeClr>
              </a:solidFill>
              <a:ea typeface="MS PGothic" pitchFamily="34" charset="-128"/>
              <a:cs typeface="Arial" charset="0"/>
            </a:endParaRPr>
          </a:p>
        </p:txBody>
      </p:sp>
      <p:sp>
        <p:nvSpPr>
          <p:cNvPr id="3" name="Inhaltsplatzhalter 2"/>
          <p:cNvSpPr>
            <a:spLocks noGrp="1"/>
          </p:cNvSpPr>
          <p:nvPr>
            <p:ph idx="1"/>
          </p:nvPr>
        </p:nvSpPr>
        <p:spPr>
          <a:xfrm>
            <a:off x="531813" y="1979613"/>
            <a:ext cx="7772400" cy="4114800"/>
          </a:xfrm>
        </p:spPr>
        <p:txBody>
          <a:bodyPr/>
          <a:lstStyle/>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Hessisches Schulgesetz (insbesondere § 70 und § 77)</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Gestaltung des Schulverhältnisses (insbesondere § 10 bis § 14)</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Ausgestaltung der Bildungsgänge und Schulformen der Grundstufe (Primarstufe) und der Mittelstufe (Sekundarstufe I) und der Abschlussprüfungen in der </a:t>
            </a:r>
            <a:r>
              <a:rPr lang="de-DE" altLang="de-DE" sz="2000" dirty="0" smtClean="0">
                <a:solidFill>
                  <a:schemeClr val="accent6">
                    <a:lumMod val="75000"/>
                  </a:schemeClr>
                </a:solidFill>
                <a:cs typeface="Arial" panose="020B0604020202020204" pitchFamily="34" charset="0"/>
              </a:rPr>
              <a:t>Mittelstufe</a:t>
            </a:r>
          </a:p>
          <a:p>
            <a:pPr marL="0" indent="0" eaLnBrk="1" hangingPunct="1">
              <a:defRPr/>
            </a:pPr>
            <a:r>
              <a:rPr lang="de-DE" altLang="de-DE" sz="1400" i="1" dirty="0">
                <a:solidFill>
                  <a:schemeClr val="accent6">
                    <a:lumMod val="75000"/>
                  </a:schemeClr>
                </a:solidFill>
                <a:cs typeface="Arial" panose="020B0604020202020204" pitchFamily="34" charset="0"/>
              </a:rPr>
              <a:t>https://</a:t>
            </a:r>
            <a:r>
              <a:rPr lang="de-DE" altLang="de-DE" sz="1400" i="1" dirty="0" smtClean="0">
                <a:solidFill>
                  <a:schemeClr val="accent6">
                    <a:lumMod val="75000"/>
                  </a:schemeClr>
                </a:solidFill>
                <a:cs typeface="Arial" panose="020B0604020202020204" pitchFamily="34" charset="0"/>
              </a:rPr>
              <a:t>kultusministerium.hessen.de/schulsystem/schulrecht</a:t>
            </a:r>
            <a:endParaRPr lang="de-DE" altLang="de-DE" sz="2000" dirty="0" smtClean="0">
              <a:solidFill>
                <a:schemeClr val="accent6">
                  <a:lumMod val="75000"/>
                </a:schemeClr>
              </a:solidFill>
              <a:cs typeface="Arial" panose="020B0604020202020204" pitchFamily="34" charset="0"/>
            </a:endParaRPr>
          </a:p>
          <a:p>
            <a:pPr eaLnBrk="1" hangingPunct="1">
              <a:buFont typeface="Arial" panose="020B0604020202020204" pitchFamily="34" charset="0"/>
              <a:buChar char="•"/>
              <a:defRPr/>
            </a:pPr>
            <a:r>
              <a:rPr lang="de-DE" altLang="de-DE" sz="2000" dirty="0" err="1" smtClean="0">
                <a:solidFill>
                  <a:schemeClr val="accent6">
                    <a:lumMod val="75000"/>
                  </a:schemeClr>
                </a:solidFill>
                <a:cs typeface="Arial" panose="020B0604020202020204" pitchFamily="34" charset="0"/>
              </a:rPr>
              <a:t>Erklärfilm</a:t>
            </a:r>
            <a:r>
              <a:rPr lang="de-DE" altLang="de-DE" sz="2000" dirty="0" smtClean="0">
                <a:solidFill>
                  <a:schemeClr val="accent6">
                    <a:lumMod val="75000"/>
                  </a:schemeClr>
                </a:solidFill>
                <a:cs typeface="Arial" panose="020B0604020202020204" pitchFamily="34" charset="0"/>
              </a:rPr>
              <a:t> „Bildungswege in Hessen“, wahlweise mit englischen, französischen, türkischen oder </a:t>
            </a:r>
            <a:r>
              <a:rPr lang="de-DE" altLang="de-DE" sz="2000" dirty="0">
                <a:solidFill>
                  <a:schemeClr val="accent6">
                    <a:lumMod val="75000"/>
                  </a:schemeClr>
                </a:solidFill>
                <a:cs typeface="Arial" panose="020B0604020202020204" pitchFamily="34" charset="0"/>
              </a:rPr>
              <a:t>arabischen </a:t>
            </a:r>
            <a:r>
              <a:rPr lang="de-DE" altLang="de-DE" sz="2000" dirty="0" smtClean="0">
                <a:solidFill>
                  <a:schemeClr val="accent6">
                    <a:lumMod val="75000"/>
                  </a:schemeClr>
                </a:solidFill>
                <a:cs typeface="Arial" panose="020B0604020202020204" pitchFamily="34" charset="0"/>
              </a:rPr>
              <a:t>Untertiteln</a:t>
            </a:r>
          </a:p>
          <a:p>
            <a:pPr marL="0" indent="0" eaLnBrk="1" hangingPunct="1">
              <a:defRPr/>
            </a:pPr>
            <a:r>
              <a:rPr lang="de-DE" altLang="de-DE" sz="1400" i="1" dirty="0" smtClean="0">
                <a:solidFill>
                  <a:schemeClr val="accent6">
                    <a:lumMod val="75000"/>
                  </a:schemeClr>
                </a:solidFill>
                <a:cs typeface="Arial" panose="020B0604020202020204" pitchFamily="34" charset="0"/>
              </a:rPr>
              <a:t>https</a:t>
            </a:r>
            <a:r>
              <a:rPr lang="de-DE" altLang="de-DE" sz="1400" i="1" dirty="0">
                <a:solidFill>
                  <a:schemeClr val="accent6">
                    <a:lumMod val="75000"/>
                  </a:schemeClr>
                </a:solidFill>
                <a:cs typeface="Arial" panose="020B0604020202020204" pitchFamily="34" charset="0"/>
              </a:rPr>
              <a:t>://</a:t>
            </a:r>
            <a:r>
              <a:rPr lang="de-DE" altLang="de-DE" sz="1400" i="1" dirty="0" smtClean="0">
                <a:solidFill>
                  <a:schemeClr val="accent6">
                    <a:lumMod val="75000"/>
                  </a:schemeClr>
                </a:solidFill>
                <a:cs typeface="Arial" panose="020B0604020202020204" pitchFamily="34" charset="0"/>
              </a:rPr>
              <a:t>kultusministerium.hessen.de/presse/erklaerfilme/erklaerfilm-bildungswege-hessen</a:t>
            </a:r>
            <a:endParaRPr lang="de-DE" altLang="de-DE" sz="2000" i="1" dirty="0">
              <a:solidFill>
                <a:schemeClr val="accent6">
                  <a:lumMod val="75000"/>
                </a:schemeClr>
              </a:solidFill>
              <a:cs typeface="Arial" panose="020B0604020202020204" pitchFamily="34" charset="0"/>
            </a:endParaRPr>
          </a:p>
          <a:p>
            <a:pPr marL="0" indent="0" eaLnBrk="1" hangingPunct="1">
              <a:defRPr/>
            </a:pPr>
            <a:endParaRPr lang="de-DE" altLang="de-DE" sz="2000" dirty="0" smtClean="0">
              <a:solidFill>
                <a:schemeClr val="accent6">
                  <a:lumMod val="75000"/>
                </a:schemeClr>
              </a:solidFill>
              <a:cs typeface="Arial" panose="020B0604020202020204" pitchFamily="34" charset="0"/>
            </a:endParaRPr>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531813" y="838200"/>
            <a:ext cx="7772400" cy="1144588"/>
          </a:xfrm>
        </p:spPr>
        <p:txBody>
          <a:bodyPr/>
          <a:lstStyle/>
          <a:p>
            <a:pPr eaLnBrk="1" hangingPunct="1">
              <a:defRPr/>
            </a:pPr>
            <a:r>
              <a:rPr lang="de-DE" altLang="de-DE" dirty="0">
                <a:solidFill>
                  <a:schemeClr val="accent6">
                    <a:lumMod val="75000"/>
                  </a:schemeClr>
                </a:solidFill>
                <a:ea typeface="MS PGothic" pitchFamily="34" charset="-128"/>
                <a:cs typeface="Arial" charset="0"/>
              </a:rPr>
              <a:t>Wie geht es weiter nach der Grundschule?</a:t>
            </a:r>
          </a:p>
        </p:txBody>
      </p:sp>
      <p:sp>
        <p:nvSpPr>
          <p:cNvPr id="6147" name="Inhaltsplatzhalter 2"/>
          <p:cNvSpPr>
            <a:spLocks noGrp="1"/>
          </p:cNvSpPr>
          <p:nvPr>
            <p:ph idx="1"/>
          </p:nvPr>
        </p:nvSpPr>
        <p:spPr>
          <a:xfrm>
            <a:off x="531813" y="1979613"/>
            <a:ext cx="7772400" cy="4114800"/>
          </a:xfrm>
        </p:spPr>
        <p:txBody>
          <a:bodyPr/>
          <a:lstStyle/>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Auf den Bildungsgang der Grundschule bauen die drei </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Bildungsgänge der Sekundarstufe I (Mittelstufe) auf.</a:t>
            </a: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Nach der Jahrgangsstufe 4 wechselt Ihr Kind nun in eine</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 weiterführende Schule.</a:t>
            </a:r>
          </a:p>
        </p:txBody>
      </p:sp>
      <p:sp>
        <p:nvSpPr>
          <p:cNvPr id="7" name="Fußzeilenplatzhalter 4"/>
          <p:cNvSpPr>
            <a:spLocks noGrp="1"/>
          </p:cNvSpPr>
          <p:nvPr>
            <p:ph type="ftr" sz="quarter" idx="11"/>
          </p:nvPr>
        </p:nvSpPr>
        <p:spPr/>
        <p:txBody>
          <a:bodyPr/>
          <a:lstStyle/>
          <a:p>
            <a:pPr>
              <a:defRPr/>
            </a:pPr>
            <a:r>
              <a:rPr lang="de-DE"/>
              <a:t>Hessisches Kultusministerium</a:t>
            </a:r>
          </a:p>
        </p:txBody>
      </p:sp>
      <p:graphicFrame>
        <p:nvGraphicFramePr>
          <p:cNvPr id="2" name="Tabelle 1"/>
          <p:cNvGraphicFramePr>
            <a:graphicFrameLocks noGrp="1"/>
          </p:cNvGraphicFramePr>
          <p:nvPr/>
        </p:nvGraphicFramePr>
        <p:xfrm>
          <a:off x="900113" y="2932113"/>
          <a:ext cx="7200900" cy="1296987"/>
        </p:xfrm>
        <a:graphic>
          <a:graphicData uri="http://schemas.openxmlformats.org/drawingml/2006/table">
            <a:tbl>
              <a:tblPr firstRow="1" bandRow="1">
                <a:tableStyleId>{5C22544A-7EE6-4342-B048-85BDC9FD1C3A}</a:tableStyleId>
              </a:tblPr>
              <a:tblGrid>
                <a:gridCol w="2568434">
                  <a:extLst>
                    <a:ext uri="{9D8B030D-6E8A-4147-A177-3AD203B41FA5}">
                      <a16:colId xmlns:a16="http://schemas.microsoft.com/office/drawing/2014/main" val="20000"/>
                    </a:ext>
                  </a:extLst>
                </a:gridCol>
                <a:gridCol w="2399597">
                  <a:extLst>
                    <a:ext uri="{9D8B030D-6E8A-4147-A177-3AD203B41FA5}">
                      <a16:colId xmlns:a16="http://schemas.microsoft.com/office/drawing/2014/main" val="20001"/>
                    </a:ext>
                  </a:extLst>
                </a:gridCol>
                <a:gridCol w="2232869">
                  <a:extLst>
                    <a:ext uri="{9D8B030D-6E8A-4147-A177-3AD203B41FA5}">
                      <a16:colId xmlns:a16="http://schemas.microsoft.com/office/drawing/2014/main" val="20002"/>
                    </a:ext>
                  </a:extLst>
                </a:gridCol>
              </a:tblGrid>
              <a:tr h="1296987">
                <a:tc>
                  <a:txBody>
                    <a:bodyPr/>
                    <a:lstStyle/>
                    <a:p>
                      <a:pPr algn="ctr"/>
                      <a:endParaRPr lang="de-DE" sz="2000" kern="1200" dirty="0">
                        <a:solidFill>
                          <a:schemeClr val="bg1"/>
                        </a:solidFill>
                        <a:latin typeface="+mn-lt"/>
                        <a:ea typeface="+mn-ea"/>
                        <a:cs typeface="+mn-cs"/>
                      </a:endParaRPr>
                    </a:p>
                    <a:p>
                      <a:pPr algn="ctr"/>
                      <a:r>
                        <a:rPr lang="de-DE" sz="2000" kern="1200" dirty="0">
                          <a:solidFill>
                            <a:schemeClr val="bg1"/>
                          </a:solidFill>
                          <a:latin typeface="+mn-lt"/>
                          <a:ea typeface="+mn-ea"/>
                          <a:cs typeface="+mn-cs"/>
                        </a:rPr>
                        <a:t>Hauptschul-</a:t>
                      </a:r>
                    </a:p>
                    <a:p>
                      <a:pPr algn="ctr"/>
                      <a:r>
                        <a:rPr lang="de-DE" sz="2000"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Realschul-</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50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Gymnasialer</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nhaltsplatzhalter 2"/>
          <p:cNvSpPr>
            <a:spLocks noGrp="1"/>
          </p:cNvSpPr>
          <p:nvPr>
            <p:ph idx="1"/>
          </p:nvPr>
        </p:nvSpPr>
        <p:spPr>
          <a:xfrm>
            <a:off x="533400" y="1773238"/>
            <a:ext cx="7772400" cy="4321175"/>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Sie entscheiden als Eltern am Ende der Grundschulzeit (im 2. Halbjahr der Jahrgangsstufe 4) darüber, welchen Bildungsgang der weiterführenden Schule Sie für Ihr Kind wählen.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können darüber hinaus auch Wahlwünsche für Schulformen und auch für bestimmte Schulen angeben.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Ein gesetzlicher Anspruch kann aber nur für den gewünschten Bildungsgang garantiert werden.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Es wird zwar versucht, so viele Wahlwünsche wie möglich auch für die Schulformen und die konkret gewünschte Schule zu erfüllen, dies kann allerdings nicht in allen Fällen gelingen.</a:t>
            </a: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0" indent="0" eaLnBrk="1" hangingPunct="1">
              <a:spcAft>
                <a:spcPts val="1000"/>
              </a:spcAft>
              <a:defRPr/>
            </a:pPr>
            <a:endParaRPr lang="de-DE" altLang="de-DE" dirty="0">
              <a:cs typeface="Arial" charset="0"/>
            </a:endParaRP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cs typeface="Arial" charset="0"/>
            </a:endParaRPr>
          </a:p>
        </p:txBody>
      </p:sp>
      <p:sp>
        <p:nvSpPr>
          <p:cNvPr id="717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Die Entscheidung für einen Bildungsgang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Spätestens bis zum 25. Februar erhalten Sie von der Grund-schule die Einladung zu einem persönlichen Beratungsgespräch.</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Bei diesem Beratungsgespräch wird Ihnen auch das Anmelde-formular für die weiterführenden Schulen ausgehändigt. </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Auf diesem Formular wählen Sie einen der drei Bildungsgänge für Ihr Kind aus.</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tragen Sie auf dem Formular ein, welche Schulform und welche Schule Sie für Ihr Kind vorrangig wünschen.</a:t>
            </a:r>
          </a:p>
          <a:p>
            <a:pPr marL="285750" indent="-285750" eaLnBrk="1" hangingPunct="1">
              <a:spcAft>
                <a:spcPts val="1000"/>
              </a:spcAft>
              <a:buFontTx/>
              <a:buChar char="•"/>
              <a:defRPr/>
            </a:pPr>
            <a:endParaRPr lang="de-DE" altLang="de-DE" sz="2000" dirty="0">
              <a:cs typeface="Arial" charset="0"/>
            </a:endParaRPr>
          </a:p>
        </p:txBody>
      </p:sp>
      <p:sp>
        <p:nvSpPr>
          <p:cNvPr id="8196"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Welche Unterstützung bekommen Eltern bei der Entscheidung von der Schule? </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In diesem Fall werden Sie von der Schule zeitnah schriftlich informiert.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Die Begründung wird Ihnen schriftlich erläutert.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erhalten Sie ein Angebot für ein weiteres Beratungs-gespräch in der Schule.</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Wenn Sie an Ihrer Wahl des Bildungsganges festhalten wollen, teilen Sie dies der Grundschule bis zum 5. April schriftlich mit.</a:t>
            </a:r>
          </a:p>
          <a:p>
            <a:pPr eaLnBrk="1" hangingPunct="1">
              <a:spcAft>
                <a:spcPts val="1000"/>
              </a:spcAft>
              <a:buFont typeface="Arial" panose="020B0604020202020204" pitchFamily="34" charset="0"/>
              <a:buChar char="•"/>
              <a:defRPr/>
            </a:pPr>
            <a:r>
              <a:rPr lang="de-DE" altLang="de-DE" sz="2000" dirty="0">
                <a:solidFill>
                  <a:schemeClr val="accent6">
                    <a:lumMod val="75000"/>
                  </a:schemeClr>
                </a:solidFill>
                <a:cs typeface="Arial" charset="0"/>
              </a:rPr>
              <a:t>Die Entscheidung über den Bildungsgang treffen und </a:t>
            </a:r>
            <a:r>
              <a:rPr lang="de-DE" altLang="de-DE" sz="2000" dirty="0" err="1">
                <a:solidFill>
                  <a:schemeClr val="accent6">
                    <a:lumMod val="75000"/>
                  </a:schemeClr>
                </a:solidFill>
                <a:cs typeface="Arial" charset="0"/>
              </a:rPr>
              <a:t>ver</a:t>
            </a:r>
            <a:r>
              <a:rPr lang="de-DE" altLang="de-DE" sz="2000" dirty="0">
                <a:solidFill>
                  <a:schemeClr val="accent6">
                    <a:lumMod val="75000"/>
                  </a:schemeClr>
                </a:solidFill>
                <a:cs typeface="Arial" charset="0"/>
              </a:rPr>
              <a:t>-antworten letztlich Sie als Eltern.</a:t>
            </a:r>
          </a:p>
          <a:p>
            <a:pPr marL="285750" indent="-285750" eaLnBrk="1" hangingPunct="1">
              <a:spcAft>
                <a:spcPts val="1000"/>
              </a:spcAft>
              <a:buFontTx/>
              <a:buChar char="•"/>
              <a:defRPr/>
            </a:pPr>
            <a:endParaRPr lang="de-DE" altLang="de-DE" sz="2000" dirty="0">
              <a:cs typeface="Arial" charset="0"/>
            </a:endParaRPr>
          </a:p>
        </p:txBody>
      </p:sp>
      <p:sp>
        <p:nvSpPr>
          <p:cNvPr id="9220"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Was geschieht, wenn Eltern einen Bildungsgang wählen, der von der Schule nicht empfohlen wird?</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Alle drei Bildungsgänge der weiterführenden Schulen haben einen gemeinsamen Kernbereich an Fächern.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unterscheiden sich jedoch deutlich in ihren Anforderungen.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Jedem Kind sollte der Besuch des Bildungsganges ermöglicht werden, der seinem bisherigen Leistungsstand, seiner Lern-entwicklung und seiner Arbeitshaltung am besten entspricht.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Deshalb hat die Grundschule die Aufgabe, dazu am Ende der Jahrgangsstufe 4 eine fachliche Aussage zu treffen und Sie als Eltern entsprechend zu beraten.</a:t>
            </a:r>
            <a:endParaRPr lang="de-DE" altLang="de-DE" dirty="0">
              <a:solidFill>
                <a:schemeClr val="accent6">
                  <a:lumMod val="75000"/>
                </a:schemeClr>
              </a:solidFill>
              <a:cs typeface="Arial" charset="0"/>
            </a:endParaRPr>
          </a:p>
        </p:txBody>
      </p:sp>
      <p:sp>
        <p:nvSpPr>
          <p:cNvPr id="10244"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Warum gibt die Grundschule überhaupt eine Empfehlung ab, wenn die Entscheidung über den Bildungsgang bei den Eltern liegt?</a:t>
            </a:r>
          </a:p>
          <a:p>
            <a:pPr algn="ctr" eaLnBrk="1" hangingPunct="1">
              <a:lnSpc>
                <a:spcPct val="100000"/>
              </a:lnSpc>
              <a:defRPr/>
            </a:pPr>
            <a:endParaRPr lang="de-DE" altLang="de-DE" b="1" dirty="0">
              <a:solidFill>
                <a:srgbClr val="153674"/>
              </a:solidFill>
              <a:ea typeface="MS PGothic" pitchFamily="34" charset="-128"/>
              <a:cs typeface="Arial" charset="0"/>
            </a:endParaRP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nhaltsplatzhalter 2"/>
          <p:cNvSpPr>
            <a:spLocks noGrp="1"/>
          </p:cNvSpPr>
          <p:nvPr>
            <p:ph idx="1"/>
          </p:nvPr>
        </p:nvSpPr>
        <p:spPr>
          <a:xfrm>
            <a:off x="533400" y="1557338"/>
            <a:ext cx="7772400" cy="4751387"/>
          </a:xfrm>
        </p:spPr>
        <p:txBody>
          <a:bodyPr/>
          <a:lstStyle/>
          <a:p>
            <a:pPr marL="285750" indent="-285750" eaLnBrk="1" hangingPunct="1">
              <a:spcAft>
                <a:spcPts val="1000"/>
              </a:spcAft>
              <a:buFontTx/>
              <a:buChar char="•"/>
              <a:defRPr/>
            </a:pPr>
            <a:r>
              <a:rPr lang="de-DE" altLang="de-DE" sz="2000" dirty="0">
                <a:solidFill>
                  <a:schemeClr val="accent6">
                    <a:lumMod val="75000"/>
                  </a:schemeClr>
                </a:solidFill>
              </a:rPr>
              <a:t>Die Grundschullehrkräfte können den b</a:t>
            </a:r>
            <a:r>
              <a:rPr lang="de-DE" altLang="de-DE" sz="2000" dirty="0">
                <a:solidFill>
                  <a:schemeClr val="accent6">
                    <a:lumMod val="75000"/>
                  </a:schemeClr>
                </a:solidFill>
                <a:cs typeface="Arial" charset="0"/>
              </a:rPr>
              <a:t>isherigen Leistungsstand, die Lernentwicklung und die Arbeitshaltung eines Kindes </a:t>
            </a:r>
            <a:r>
              <a:rPr lang="de-DE" altLang="de-DE" sz="2000" dirty="0">
                <a:solidFill>
                  <a:schemeClr val="accent6">
                    <a:lumMod val="75000"/>
                  </a:schemeClr>
                </a:solidFill>
              </a:rPr>
              <a:t>aufgrund ihrer täglichen Unterrichtspraxis gut beurteilen.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Außerdem kennen sie die unterschiedlichen Anforderungen der drei Bildungsgänge der weiterführenden Schulen.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Sie können deshalb gut einschätzen, ob ein Kind in einem bestimmten Bildungsgang voraussichtlich erfolgreich mitarbeiten kann.</a:t>
            </a:r>
          </a:p>
          <a:p>
            <a:pPr marL="285750" indent="-285750" eaLnBrk="1" hangingPunct="1">
              <a:spcAft>
                <a:spcPts val="1000"/>
              </a:spcAft>
              <a:buFontTx/>
              <a:buChar char="•"/>
              <a:defRPr/>
            </a:pPr>
            <a:r>
              <a:rPr lang="de-DE" altLang="de-DE" sz="2000" dirty="0">
                <a:solidFill>
                  <a:schemeClr val="accent6">
                    <a:lumMod val="75000"/>
                  </a:schemeClr>
                </a:solidFill>
              </a:rPr>
              <a:t>In der Rückschau auf schulische Laufbahnen von Jugendlichen zeigt sich, dass die Grundschulempfehlungen sehr zutreffend sind.</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p:txBody>
      </p:sp>
      <p:sp>
        <p:nvSpPr>
          <p:cNvPr id="11268" name="Rectangle 2"/>
          <p:cNvSpPr txBox="1">
            <a:spLocks noChangeArrowheads="1"/>
          </p:cNvSpPr>
          <p:nvPr/>
        </p:nvSpPr>
        <p:spPr bwMode="auto">
          <a:xfrm>
            <a:off x="533400" y="838200"/>
            <a:ext cx="77724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b="1" dirty="0">
                <a:solidFill>
                  <a:schemeClr val="accent6">
                    <a:lumMod val="75000"/>
                  </a:schemeClr>
                </a:solidFill>
                <a:ea typeface="MS PGothic" pitchFamily="34" charset="-128"/>
                <a:cs typeface="Arial" charset="0"/>
              </a:rPr>
              <a:t>Wie zutreffend sind die Grundschulempfehlungen?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nhaltsplatzhalter 2"/>
          <p:cNvSpPr>
            <a:spLocks noGrp="1"/>
          </p:cNvSpPr>
          <p:nvPr>
            <p:ph idx="1"/>
          </p:nvPr>
        </p:nvSpPr>
        <p:spPr>
          <a:xfrm>
            <a:off x="533400" y="1979613"/>
            <a:ext cx="7772400" cy="4114800"/>
          </a:xfrm>
        </p:spPr>
        <p:txBody>
          <a:bodyPr/>
          <a:lstStyle/>
          <a:p>
            <a:pPr marL="0" indent="0">
              <a:defRPr/>
            </a:pPr>
            <a:r>
              <a:rPr lang="de-DE" altLang="de-DE" sz="2000" dirty="0">
                <a:solidFill>
                  <a:schemeClr val="accent6">
                    <a:lumMod val="75000"/>
                  </a:schemeClr>
                </a:solidFill>
              </a:rPr>
              <a:t>Zur Unterstützung Ihrer Entscheidung für die zukünftige Schullauf-bahn Ihres Kindes in der weiterführenden Schule erhalten Sie folgende Informationen:</a:t>
            </a:r>
          </a:p>
          <a:p>
            <a:pPr>
              <a:buFont typeface="Arial" panose="020B0604020202020204" pitchFamily="34" charset="0"/>
              <a:buChar char="•"/>
              <a:defRPr/>
            </a:pPr>
            <a:r>
              <a:rPr lang="de-DE" altLang="de-DE" sz="2000" dirty="0">
                <a:solidFill>
                  <a:schemeClr val="accent6">
                    <a:lumMod val="75000"/>
                  </a:schemeClr>
                </a:solidFill>
              </a:rPr>
              <a:t>Welche Abschlüsse können erworben werden?</a:t>
            </a:r>
          </a:p>
          <a:p>
            <a:pPr>
              <a:buFont typeface="Arial" panose="020B0604020202020204" pitchFamily="34" charset="0"/>
              <a:buChar char="•"/>
              <a:defRPr/>
            </a:pPr>
            <a:r>
              <a:rPr lang="de-DE" altLang="de-DE" sz="2000" dirty="0">
                <a:solidFill>
                  <a:schemeClr val="accent6">
                    <a:lumMod val="75000"/>
                  </a:schemeClr>
                </a:solidFill>
              </a:rPr>
              <a:t>Welche Bildungsgänge werden in der Sekundarstufe I angeboten? </a:t>
            </a:r>
          </a:p>
          <a:p>
            <a:pPr>
              <a:buFont typeface="Arial" panose="020B0604020202020204" pitchFamily="34" charset="0"/>
              <a:buChar char="•"/>
              <a:defRPr/>
            </a:pPr>
            <a:r>
              <a:rPr lang="de-DE" altLang="de-DE" sz="2000" dirty="0">
                <a:solidFill>
                  <a:schemeClr val="accent6">
                    <a:lumMod val="75000"/>
                  </a:schemeClr>
                </a:solidFill>
              </a:rPr>
              <a:t>Welche Schulformen werden für die jeweiligen Bildungsgänge angeboten?</a:t>
            </a:r>
          </a:p>
          <a:p>
            <a:pPr>
              <a:buFont typeface="Arial" panose="020B0604020202020204" pitchFamily="34" charset="0"/>
              <a:buChar char="•"/>
              <a:defRPr/>
            </a:pPr>
            <a:r>
              <a:rPr lang="de-DE" altLang="de-DE" sz="2000" dirty="0">
                <a:solidFill>
                  <a:schemeClr val="accent6">
                    <a:lumMod val="75000"/>
                  </a:schemeClr>
                </a:solidFill>
              </a:rPr>
              <a:t>Welche Besonderheiten haben die Schulformen?</a:t>
            </a:r>
          </a:p>
          <a:p>
            <a:pPr>
              <a:buFont typeface="Arial" panose="020B0604020202020204" pitchFamily="34" charset="0"/>
              <a:buChar char="•"/>
              <a:defRPr/>
            </a:pPr>
            <a:r>
              <a:rPr lang="de-DE" altLang="de-DE" sz="2000" dirty="0">
                <a:solidFill>
                  <a:schemeClr val="accent6">
                    <a:lumMod val="75000"/>
                  </a:schemeClr>
                </a:solidFill>
              </a:rPr>
              <a:t>Wie geht es weiter nach der Sekundarstufe I?</a:t>
            </a:r>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marL="0" indent="0">
              <a:defRPr/>
            </a:pPr>
            <a:endParaRPr lang="de-DE" altLang="de-DE" sz="2000" dirty="0"/>
          </a:p>
          <a:p>
            <a:pPr>
              <a:buFontTx/>
              <a:buChar char="•"/>
              <a:defRPr/>
            </a:pPr>
            <a:endParaRPr lang="de-DE" altLang="de-DE" sz="2000" dirty="0">
              <a:cs typeface="Arial" charset="0"/>
            </a:endParaRPr>
          </a:p>
        </p:txBody>
      </p:sp>
      <p:sp>
        <p:nvSpPr>
          <p:cNvPr id="1229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Informationen zu den Bildungsgängen und Schul-formen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3211</Words>
  <Application>Microsoft Office PowerPoint</Application>
  <PresentationFormat>Bildschirmpräsentation (4:3)</PresentationFormat>
  <Paragraphs>383</Paragraphs>
  <Slides>23</Slides>
  <Notes>23</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23</vt:i4>
      </vt:variant>
    </vt:vector>
  </HeadingPairs>
  <TitlesOfParts>
    <vt:vector size="31" baseType="lpstr">
      <vt:lpstr>MS PGothic</vt:lpstr>
      <vt:lpstr>Arial</vt:lpstr>
      <vt:lpstr>Calibri</vt:lpstr>
      <vt:lpstr>Courier New</vt:lpstr>
      <vt:lpstr>Times</vt:lpstr>
      <vt:lpstr>Times New Roman</vt:lpstr>
      <vt:lpstr>Wingdings</vt:lpstr>
      <vt:lpstr>Standarddesign</vt:lpstr>
      <vt:lpstr>Mein Kind kommt in die 5. Klasse </vt:lpstr>
      <vt:lpstr>Inhalt</vt:lpstr>
      <vt:lpstr>Wie geht es weiter nach der Grundschule?</vt:lpstr>
      <vt:lpstr>PowerPoint-Präsentation</vt:lpstr>
      <vt:lpstr>PowerPoint-Präsentation</vt:lpstr>
      <vt:lpstr>PowerPoint-Präsentation</vt:lpstr>
      <vt:lpstr>PowerPoint-Präsentation</vt:lpstr>
      <vt:lpstr>PowerPoint-Präsentation</vt:lpstr>
      <vt:lpstr>PowerPoint-Präsentation</vt:lpstr>
      <vt:lpstr>Der Hauptschulbildungsgang</vt:lpstr>
      <vt:lpstr>Der Realschulbildungsgang</vt:lpstr>
      <vt:lpstr>Der gymnasiale Bildungsgang</vt:lpstr>
      <vt:lpstr>Bildungsgänge und Schulformen – Was ist der Unterschied?</vt:lpstr>
      <vt:lpstr>Schulformen in der Sekundarstufe I</vt:lpstr>
      <vt:lpstr>PowerPoint-Präsentation</vt:lpstr>
      <vt:lpstr>Schulform Gymnasium</vt:lpstr>
      <vt:lpstr>Schulform kooperative Gesamtschule</vt:lpstr>
      <vt:lpstr>Schulform integrierte Gesamtschule</vt:lpstr>
      <vt:lpstr>Wie geht es weiter nach der Sekundarstufe I?</vt:lpstr>
      <vt:lpstr>PowerPoint-Präsentation</vt:lpstr>
      <vt:lpstr>PowerPoint-Präsentation</vt:lpstr>
      <vt:lpstr>Bildungswege in Hessen</vt:lpstr>
      <vt:lpstr>Rechtliche Bestimmungen zum Übergang in die weiterführenden Schulen sowie der Erklärfilm „Bildungswege in Hessen“ </vt:lpstr>
    </vt:vector>
  </TitlesOfParts>
  <Company>IDS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KNL VDFKLÖHG</dc:title>
  <dc:creator>Dieter Schiffert</dc:creator>
  <cp:lastModifiedBy>Neeb</cp:lastModifiedBy>
  <cp:revision>448</cp:revision>
  <cp:lastPrinted>2020-11-11T09:48:27Z</cp:lastPrinted>
  <dcterms:created xsi:type="dcterms:W3CDTF">2004-08-18T22:53:42Z</dcterms:created>
  <dcterms:modified xsi:type="dcterms:W3CDTF">2020-11-11T09:48:34Z</dcterms:modified>
</cp:coreProperties>
</file>